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8" r:id="rId6"/>
    <p:sldId id="277" r:id="rId7"/>
    <p:sldId id="279" r:id="rId8"/>
    <p:sldId id="280" r:id="rId9"/>
    <p:sldId id="276" r:id="rId10"/>
    <p:sldId id="281" r:id="rId11"/>
    <p:sldId id="282" r:id="rId12"/>
    <p:sldId id="260" r:id="rId13"/>
    <p:sldId id="261" r:id="rId14"/>
    <p:sldId id="262" r:id="rId15"/>
    <p:sldId id="263" r:id="rId16"/>
    <p:sldId id="264" r:id="rId17"/>
    <p:sldId id="283" r:id="rId18"/>
    <p:sldId id="265" r:id="rId19"/>
    <p:sldId id="266" r:id="rId20"/>
    <p:sldId id="267" r:id="rId21"/>
    <p:sldId id="270" r:id="rId22"/>
    <p:sldId id="272" r:id="rId23"/>
    <p:sldId id="273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62687" autoAdjust="0"/>
  </p:normalViewPr>
  <p:slideViewPr>
    <p:cSldViewPr snapToGrid="0" snapToObjects="1">
      <p:cViewPr varScale="1">
        <p:scale>
          <a:sx n="31" d="100"/>
          <a:sy n="31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pesky limits: speed of light, RAM/hard drives/CPUs. but for distributed systems can come in much more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hard to handle availability on a single machine. because we want redundancy. CLICK to show table we want to take a bunch of unreliable components and build a bigger thing that itself is reliable. what are the components and what kinds of redundancy can we provide?</a:t>
            </a:r>
          </a:p>
          <a:p>
            <a:r>
              <a:t>Availability considers things more broadly than uptime though: what if there is a network outage? Without knowing every possible thing that can fail, instead, we might design for fault tolerance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Which is to say: can we define a set of faults that we expect, and then design a system to tolerate them? We concede that we can’t tolerate all faults. If nothing else, our service might degrade in availability if our business goes bankrupt!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your application depends on many machines (click), what happens when one of them fails?  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83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Is that a real problem? Let’s look at the numbers (read slide).  After a while you are pretty much constantly replacing failed machines.  Even if you don’t need all of them at once, figuring out which machines are available can itself be a hard problem.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</a:t>
            </a:r>
            <a:r>
              <a:rPr dirty="0"/>
              <a:t>n increase in the number of independent nodes may increase the need for communication between nodes</a:t>
            </a:r>
            <a:r>
              <a:rPr lang="en-US" dirty="0"/>
              <a:t> (click)</a:t>
            </a:r>
            <a:r>
              <a:rPr dirty="0"/>
              <a:t> (reducing performance as scale increases)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links can fail, too! (click).   More links, higher probability of failure.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increase in geographic distance increases the minimum latency for communication between distant nodes (reducing performance for certain operations)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5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6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First: some ground rules. What is a distributed system? Most apps that we work with are distributed in some way, at least in the sense that there is some code that runs in a client, and elsewhere on a server. For this and the following lesson, however, we’ll focus on </a:t>
            </a:r>
            <a:r>
              <a:rPr lang="en-US" dirty="0"/>
              <a:t>what happens when the server code needs to be distributed across multiple computers, with a </a:t>
            </a:r>
            <a:r>
              <a:rPr lang="en-US"/>
              <a:t>network connecting </a:t>
            </a:r>
            <a:r>
              <a:rPr lang="en-US" dirty="0"/>
              <a:t>them.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Why go through the effort of implementing, deploying and maintaining a distributed system? Here are the general goals a DS should address. We’ll look at a motivating example next.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dirty="0"/>
              <a:t>cale</a:t>
            </a:r>
            <a:r>
              <a:rPr lang="en-US" dirty="0"/>
              <a:t>:</a:t>
            </a:r>
            <a:r>
              <a:rPr dirty="0"/>
              <a:t> size (more nodes), geographic (reduce time to respond to users), administration (administrators per machine)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obvious solution: keep DNS mappings locally. </a:t>
            </a:r>
          </a:p>
          <a:p>
            <a:endParaRPr lang="en-US" dirty="0"/>
          </a:p>
          <a:p>
            <a:r>
              <a:rPr lang="en-US" dirty="0"/>
              <a:t>Since IPs change regularly -&gt; We can keep the file up to date by syncing it with a remote version.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8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dirty="0"/>
              <a:t>The storage needed is not much of a problem from nowadays perspective, even if it is wasteful.</a:t>
            </a:r>
          </a:p>
          <a:p>
            <a:pPr algn="l"/>
            <a:endParaRPr lang="en-US" dirty="0"/>
          </a:p>
          <a:p>
            <a:r>
              <a:rPr dirty="0"/>
              <a:t>Ad from 1989</a:t>
            </a:r>
          </a:p>
        </p:txBody>
      </p:sp>
    </p:spTree>
    <p:extLst>
      <p:ext uri="{BB962C8B-B14F-4D97-AF65-F5344CB8AC3E}">
        <p14:creationId xmlns:p14="http://schemas.microsoft.com/office/powerpoint/2010/main" val="20711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Verisign root servers, only handling a portion of the DNS traffic worldwide (~15%)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36265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It’s ok if server A tells you that the address for a name is an older address, as long as it’s not too old.  Probably, that address is still valid for the time it takes for all servers to update.</a:t>
            </a:r>
          </a:p>
        </p:txBody>
      </p:sp>
    </p:spTree>
    <p:extLst>
      <p:ext uri="{BB962C8B-B14F-4D97-AF65-F5344CB8AC3E}">
        <p14:creationId xmlns:p14="http://schemas.microsoft.com/office/powerpoint/2010/main" val="94849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So, when are distributed systems useful? Why go through the trouble? We know what we want for DNS as a distributed system. Here are again the general goals a distributed system is trying to address, in more detail.</a:t>
            </a:r>
          </a:p>
          <a:p>
            <a:endParaRPr lang="en-US" dirty="0"/>
          </a:p>
          <a:p>
            <a:r>
              <a:rPr dirty="0"/>
              <a:t>Most things are easy to do small: Let’s make a system that lets 5 people run around a 2D map. Great! How do we let 100,000 people run around that same map? Uh-oh. A scalable system is one in which adding more work (more usage) does not make things incrementally worse: We want to be able to increase the capacity and usage of our service without it slowing to a halt.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measured perhaps by throughput, utilization of resources,  response time (see latency)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000000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876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000000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6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5493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.root-servers.org/static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ixu.net/distsys/intro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ixu.net/distsys/intro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ixu.net/distsys/intro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ixu.net/distsys/intro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ixu.net/distsys/intro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ook.mixu.net/distsys/intro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ebook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Jonathan Bell, John Boyland, Mitch Wand…"/>
          <p:cNvSpPr txBox="1">
            <a:spLocks noGrp="1"/>
          </p:cNvSpPr>
          <p:nvPr>
            <p:ph type="body" idx="21"/>
          </p:nvPr>
        </p:nvSpPr>
        <p:spPr>
          <a:xfrm>
            <a:off x="1201340" y="11177783"/>
            <a:ext cx="21971003" cy="195950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defRPr>
                <a:solidFill>
                  <a:srgbClr val="005493"/>
                </a:solidFill>
              </a:defRPr>
            </a:pPr>
            <a:r>
              <a:rPr lang="en-US" dirty="0"/>
              <a:t>Jonathan Bell, Adeel </a:t>
            </a:r>
            <a:r>
              <a:rPr lang="en-US" dirty="0" err="1"/>
              <a:t>Bhutta</a:t>
            </a:r>
            <a:r>
              <a:rPr lang="en-US" dirty="0"/>
              <a:t>, Ferdinand Vesely, Mitch Wand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lang="en-US" dirty="0"/>
              <a:t>Khoury College of Computer Sciences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dirty="0"/>
              <a:t>© 202</a:t>
            </a:r>
            <a:r>
              <a:rPr lang="en-US" dirty="0"/>
              <a:t>2</a:t>
            </a:r>
            <a:r>
              <a:rPr dirty="0"/>
              <a:t>, released under </a:t>
            </a:r>
            <a:r>
              <a:rPr u="sng" dirty="0">
                <a:hlinkClick r:id="rId3"/>
              </a:rPr>
              <a:t>CC BY-SA</a:t>
            </a:r>
          </a:p>
        </p:txBody>
      </p:sp>
      <p:sp>
        <p:nvSpPr>
          <p:cNvPr id="124" name="CS 4530 &amp; CS 5500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5493"/>
                </a:solidFill>
              </a:defRPr>
            </a:pPr>
            <a:r>
              <a:rPr dirty="0"/>
              <a:t>CS 4530 Software Engineering</a:t>
            </a:r>
          </a:p>
        </p:txBody>
      </p:sp>
      <p:sp>
        <p:nvSpPr>
          <p:cNvPr id="125" name="Lecture 9.1: Why Engineer Distributed Software?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Lecture 9.1: Why Engineer Distributed Software?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0;p20"/>
          <p:cNvSpPr txBox="1">
            <a:spLocks noGrp="1"/>
          </p:cNvSpPr>
          <p:nvPr>
            <p:ph type="body" idx="1"/>
          </p:nvPr>
        </p:nvSpPr>
        <p:spPr>
          <a:xfrm>
            <a:off x="1206500" y="2512663"/>
            <a:ext cx="21971000" cy="9991853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Another Obvious Solution: Well-known centralized server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Single point of failure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Traffic volume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Access time</a:t>
            </a:r>
          </a:p>
          <a:p>
            <a:pPr lvl="1">
              <a:spcBef>
                <a:spcPts val="3000"/>
              </a:spcBef>
            </a:pPr>
            <a:r>
              <a:rPr lang="en-US" dirty="0"/>
              <a:t>Ultimately, </a:t>
            </a:r>
            <a:r>
              <a:rPr lang="en-US" b="1" dirty="0"/>
              <a:t>not scalable</a:t>
            </a:r>
            <a:r>
              <a:rPr lang="en-US" dirty="0"/>
              <a:t>!</a:t>
            </a:r>
          </a:p>
        </p:txBody>
      </p:sp>
      <p:sp>
        <p:nvSpPr>
          <p:cNvPr id="254" name="Google Shape;109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System</a:t>
            </a:r>
          </a:p>
        </p:txBody>
      </p:sp>
      <p:sp>
        <p:nvSpPr>
          <p:cNvPr id="255" name="Google Shape;111;p20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10</a:t>
            </a:fld>
            <a:endParaRPr lang="en-US"/>
          </a:p>
        </p:txBody>
      </p:sp>
      <p:sp>
        <p:nvSpPr>
          <p:cNvPr id="257" name="Google Shape;113;p20"/>
          <p:cNvSpPr txBox="1"/>
          <p:nvPr/>
        </p:nvSpPr>
        <p:spPr>
          <a:xfrm>
            <a:off x="13486668" y="11423971"/>
            <a:ext cx="6989399" cy="80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49" tIns="182849" rIns="182849" bIns="182849" anchor="ctr">
            <a:spAutoFit/>
          </a:bodyPr>
          <a:lstStyle>
            <a:lvl1pPr defTabSz="1828800">
              <a:defRPr sz="2800" b="0" u="sng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defRPr>
            </a:lvl1pPr>
          </a:lstStyle>
          <a:p>
            <a:pPr>
              <a:defRPr>
                <a:uFillTx/>
              </a:defRPr>
            </a:pPr>
            <a:r>
              <a:rPr lang="en-US" dirty="0">
                <a:hlinkClick r:id="rId3"/>
              </a:rPr>
              <a:t>https://a.root-servers.org/metrics</a:t>
            </a:r>
            <a:endParaRPr dirty="0">
              <a:uFill>
                <a:solidFill>
                  <a:srgbClr val="0097A7"/>
                </a:solidFill>
              </a:uFill>
              <a:hlinkClick r:id="rId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0B50D-ACFF-C549-AC40-A1B05C295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736" y="3481371"/>
            <a:ext cx="14805264" cy="80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67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206500" y="2512663"/>
            <a:ext cx="21971000" cy="999185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We need a </a:t>
            </a:r>
            <a:r>
              <a:rPr lang="en-US" b="1" dirty="0"/>
              <a:t>scalable</a:t>
            </a:r>
            <a:r>
              <a:rPr lang="en-US" dirty="0"/>
              <a:t> solution</a:t>
            </a:r>
            <a:endParaRPr lang="en-US" b="1" dirty="0"/>
          </a:p>
          <a:p>
            <a:pPr lvl="1">
              <a:spcBef>
                <a:spcPts val="1800"/>
              </a:spcBef>
            </a:pPr>
            <a:r>
              <a:rPr lang="en-US" dirty="0"/>
              <a:t>New hosts keep being added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Number of users increases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Need to maintain speed/responsiveness</a:t>
            </a:r>
          </a:p>
          <a:p>
            <a:pPr>
              <a:spcBef>
                <a:spcPts val="1800"/>
              </a:spcBef>
            </a:pPr>
            <a:r>
              <a:rPr lang="en-US" dirty="0"/>
              <a:t>We need our service to be </a:t>
            </a:r>
            <a:r>
              <a:rPr lang="en-US" b="1" dirty="0"/>
              <a:t>available</a:t>
            </a:r>
            <a:r>
              <a:rPr lang="en-US" dirty="0"/>
              <a:t> and </a:t>
            </a:r>
            <a:r>
              <a:rPr lang="en-US" b="1" dirty="0"/>
              <a:t>fault tolerant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It is a crucial basic service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 problematic node shouldn’t “crash the internet”</a:t>
            </a:r>
          </a:p>
          <a:p>
            <a:pPr>
              <a:spcBef>
                <a:spcPts val="1800"/>
              </a:spcBef>
            </a:pPr>
            <a:r>
              <a:rPr lang="en-US" dirty="0"/>
              <a:t>Parts of the system should be maintainable independently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E.g., national domains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Maintaining it shouldn’t add significant amount of traffic</a:t>
            </a:r>
          </a:p>
          <a:p>
            <a:pPr>
              <a:spcBef>
                <a:spcPts val="1800"/>
              </a:spcBef>
            </a:pPr>
            <a:r>
              <a:rPr lang="en-US" dirty="0"/>
              <a:t>Global in scope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Domain names mean the same thing everywhere</a:t>
            </a:r>
          </a:p>
        </p:txBody>
      </p:sp>
      <p:sp>
        <p:nvSpPr>
          <p:cNvPr id="262" name="Google Shape;125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a distributed system</a:t>
            </a:r>
          </a:p>
        </p:txBody>
      </p:sp>
      <p:sp>
        <p:nvSpPr>
          <p:cNvPr id="263" name="Google Shape;127;p22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78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istributed Systems Go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Distributed Systems Goals</a:t>
            </a:r>
          </a:p>
        </p:txBody>
      </p:sp>
      <p:sp>
        <p:nvSpPr>
          <p:cNvPr id="18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cal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931A68"/>
                </a:solidFill>
              </a:defRPr>
            </a:pPr>
            <a:r>
              <a:rPr dirty="0"/>
              <a:t>Scalability</a:t>
            </a:r>
          </a:p>
          <a:p>
            <a:r>
              <a:rPr dirty="0"/>
              <a:t>Performance</a:t>
            </a:r>
          </a:p>
          <a:p>
            <a:r>
              <a:rPr dirty="0"/>
              <a:t>Latency</a:t>
            </a:r>
          </a:p>
          <a:p>
            <a:r>
              <a:rPr dirty="0"/>
              <a:t>Availability</a:t>
            </a:r>
          </a:p>
          <a:p>
            <a:r>
              <a:rPr dirty="0"/>
              <a:t>Fault Tolerance</a:t>
            </a:r>
          </a:p>
        </p:txBody>
      </p:sp>
      <p:sp>
        <p:nvSpPr>
          <p:cNvPr id="190" name="“the ability of a system, network, or process, to handle a growing amount of work in a capable manner or its ability to be enlarged to accommodate that growth.”"/>
          <p:cNvSpPr txBox="1"/>
          <p:nvPr/>
        </p:nvSpPr>
        <p:spPr>
          <a:xfrm>
            <a:off x="10379068" y="2917031"/>
            <a:ext cx="10607265" cy="395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931A6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“the ability of a system, network, or process, to handle a growing amount of work in a capable manner or its ability to be enlarged to accommodate that growth.”</a:t>
            </a:r>
          </a:p>
        </p:txBody>
      </p:sp>
      <p:sp>
        <p:nvSpPr>
          <p:cNvPr id="191" name="“Distributed Systems for Fun and Profit”, Takada"/>
          <p:cNvSpPr txBox="1"/>
          <p:nvPr/>
        </p:nvSpPr>
        <p:spPr>
          <a:xfrm>
            <a:off x="6990133" y="12138066"/>
            <a:ext cx="886594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 dirty="0">
                <a:hlinkClick r:id="rId3"/>
              </a:rPr>
              <a:t>“Distributed Systems for Fun and Profit”, Takada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stributed Systems Go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Distributed Systems Goals</a:t>
            </a:r>
          </a:p>
        </p:txBody>
      </p:sp>
      <p:sp>
        <p:nvSpPr>
          <p:cNvPr id="19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cal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Scalability</a:t>
            </a:r>
          </a:p>
          <a:p>
            <a:pPr>
              <a:defRPr b="1">
                <a:solidFill>
                  <a:srgbClr val="931A68"/>
                </a:solidFill>
              </a:defRPr>
            </a:pPr>
            <a:r>
              <a:t>Performance</a:t>
            </a:r>
          </a:p>
          <a:p>
            <a:r>
              <a:t>Latency</a:t>
            </a:r>
          </a:p>
          <a:p>
            <a:r>
              <a:t>Availability</a:t>
            </a:r>
          </a:p>
          <a:p>
            <a:r>
              <a:t>Fault Tolerance</a:t>
            </a:r>
          </a:p>
        </p:txBody>
      </p:sp>
      <p:sp>
        <p:nvSpPr>
          <p:cNvPr id="198" name="“is characterized by the amount of useful work accomplished by a computer system compared to the time and resources used.”"/>
          <p:cNvSpPr txBox="1"/>
          <p:nvPr/>
        </p:nvSpPr>
        <p:spPr>
          <a:xfrm>
            <a:off x="10379068" y="3298031"/>
            <a:ext cx="10607265" cy="319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931A6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“is characterized by the amount of useful work accomplished by a computer system compared to the time and resources used.”</a:t>
            </a:r>
          </a:p>
        </p:txBody>
      </p:sp>
      <p:sp>
        <p:nvSpPr>
          <p:cNvPr id="199" name="“Distributed Systems for Fun and Profit”, Takada"/>
          <p:cNvSpPr txBox="1"/>
          <p:nvPr/>
        </p:nvSpPr>
        <p:spPr>
          <a:xfrm>
            <a:off x="6990133" y="12138066"/>
            <a:ext cx="886594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“Distributed Systems for Fun and Profit”, Takada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istributed Systems Go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Distributed Systems Goals</a:t>
            </a:r>
          </a:p>
        </p:txBody>
      </p:sp>
      <p:sp>
        <p:nvSpPr>
          <p:cNvPr id="20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cal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Scalability</a:t>
            </a:r>
          </a:p>
          <a:p>
            <a:r>
              <a:t>Performance</a:t>
            </a:r>
          </a:p>
          <a:p>
            <a:pPr>
              <a:defRPr b="1">
                <a:solidFill>
                  <a:srgbClr val="931A68"/>
                </a:solidFill>
              </a:defRPr>
            </a:pPr>
            <a:r>
              <a:t>Latency</a:t>
            </a:r>
          </a:p>
          <a:p>
            <a:r>
              <a:t>Availability</a:t>
            </a:r>
          </a:p>
          <a:p>
            <a:r>
              <a:t>Fault Tolerance</a:t>
            </a:r>
          </a:p>
        </p:txBody>
      </p:sp>
      <p:sp>
        <p:nvSpPr>
          <p:cNvPr id="206" name="“The state of being latent; delay, a period between the initiation of something and the it becoming visible.”"/>
          <p:cNvSpPr txBox="1"/>
          <p:nvPr/>
        </p:nvSpPr>
        <p:spPr>
          <a:xfrm>
            <a:off x="10379068" y="3298031"/>
            <a:ext cx="10607265" cy="319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931A6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“The state of being latent; delay, a period between the initiation of something and the it becoming visible.”</a:t>
            </a:r>
          </a:p>
        </p:txBody>
      </p:sp>
      <p:sp>
        <p:nvSpPr>
          <p:cNvPr id="207" name="“Distributed Systems for Fun and Profit”, Takada"/>
          <p:cNvSpPr txBox="1"/>
          <p:nvPr/>
        </p:nvSpPr>
        <p:spPr>
          <a:xfrm>
            <a:off x="6990133" y="12138066"/>
            <a:ext cx="886594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“Distributed Systems for Fun and Profit”, Takada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“Distributed Systems for Fun and Profit”, Takada"/>
          <p:cNvSpPr txBox="1"/>
          <p:nvPr/>
        </p:nvSpPr>
        <p:spPr>
          <a:xfrm>
            <a:off x="7755596" y="12886211"/>
            <a:ext cx="8865948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“Distributed Systems for Fun and Profit”, Takada</a:t>
            </a:r>
          </a:p>
        </p:txBody>
      </p:sp>
      <p:sp>
        <p:nvSpPr>
          <p:cNvPr id="212" name="Distributed Systems Go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Distributed Systems Goals</a:t>
            </a:r>
          </a:p>
        </p:txBody>
      </p:sp>
      <p:sp>
        <p:nvSpPr>
          <p:cNvPr id="21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cal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Scalability</a:t>
            </a:r>
          </a:p>
          <a:p>
            <a:r>
              <a:t>Performance</a:t>
            </a:r>
          </a:p>
          <a:p>
            <a:r>
              <a:t>Latency</a:t>
            </a:r>
          </a:p>
          <a:p>
            <a:pPr>
              <a:defRPr b="1">
                <a:solidFill>
                  <a:srgbClr val="931A68"/>
                </a:solidFill>
              </a:defRPr>
            </a:pPr>
            <a:r>
              <a:t>Availability</a:t>
            </a:r>
          </a:p>
          <a:p>
            <a:r>
              <a:t>Fault Tolerance</a:t>
            </a:r>
          </a:p>
        </p:txBody>
      </p:sp>
      <p:sp>
        <p:nvSpPr>
          <p:cNvPr id="215" name="“the proportion of time a system is in a functioning condition. If a user cannot access the system, it is said to be unavailable.”"/>
          <p:cNvSpPr txBox="1"/>
          <p:nvPr/>
        </p:nvSpPr>
        <p:spPr>
          <a:xfrm>
            <a:off x="10379068" y="3298031"/>
            <a:ext cx="10607265" cy="319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931A6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“the proportion of time a system is in a functioning condition. If a user cannot access the system, it is said to be unavailable.”</a:t>
            </a:r>
          </a:p>
        </p:txBody>
      </p:sp>
      <p:sp>
        <p:nvSpPr>
          <p:cNvPr id="216" name="Availability = uptime / (uptime + downtime)."/>
          <p:cNvSpPr txBox="1"/>
          <p:nvPr/>
        </p:nvSpPr>
        <p:spPr>
          <a:xfrm>
            <a:off x="5949632" y="7153974"/>
            <a:ext cx="1248473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Availability = uptime / (uptime + downtime).</a:t>
            </a:r>
          </a:p>
        </p:txBody>
      </p:sp>
      <p:graphicFrame>
        <p:nvGraphicFramePr>
          <p:cNvPr id="217" name="Table"/>
          <p:cNvGraphicFramePr/>
          <p:nvPr/>
        </p:nvGraphicFramePr>
        <p:xfrm>
          <a:off x="8441531" y="8712012"/>
          <a:ext cx="7500936" cy="463488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75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127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Availability 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Downtime/year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36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90%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&gt;1 month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99%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&lt; 4 days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99.9%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&lt; 9 hours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99.99%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&lt;1 hour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99.999%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5 minutes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99.9999%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31 seconds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8" name="Often measured in “nines”"/>
          <p:cNvSpPr txBox="1"/>
          <p:nvPr/>
        </p:nvSpPr>
        <p:spPr>
          <a:xfrm>
            <a:off x="8991422" y="8039006"/>
            <a:ext cx="6401156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4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Often measured in “nines”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  <p:bldP spid="217" grpId="0" animBg="1" advAuto="0"/>
      <p:bldP spid="21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stributed Systems Go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Distributed Systems Goals</a:t>
            </a:r>
          </a:p>
        </p:txBody>
      </p:sp>
      <p:sp>
        <p:nvSpPr>
          <p:cNvPr id="22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cal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Scalability</a:t>
            </a:r>
          </a:p>
          <a:p>
            <a:r>
              <a:t>Performance</a:t>
            </a:r>
          </a:p>
          <a:p>
            <a:r>
              <a:t>Latency</a:t>
            </a:r>
          </a:p>
          <a:p>
            <a:r>
              <a:t>Availability</a:t>
            </a:r>
          </a:p>
          <a:p>
            <a:pPr>
              <a:defRPr b="1">
                <a:solidFill>
                  <a:srgbClr val="931A68"/>
                </a:solidFill>
              </a:defRPr>
            </a:pPr>
            <a:r>
              <a:t>Fault Tolerance</a:t>
            </a:r>
          </a:p>
        </p:txBody>
      </p:sp>
      <p:sp>
        <p:nvSpPr>
          <p:cNvPr id="225" name="“ability of a system to behave in a well-defined manner once faults occur”"/>
          <p:cNvSpPr txBox="1"/>
          <p:nvPr/>
        </p:nvSpPr>
        <p:spPr>
          <a:xfrm>
            <a:off x="10379068" y="3679031"/>
            <a:ext cx="10607265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931A6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“ability of a system to behave in a well-defined manner once faults occur”</a:t>
            </a:r>
          </a:p>
        </p:txBody>
      </p:sp>
      <p:sp>
        <p:nvSpPr>
          <p:cNvPr id="226" name="What kind of faults?"/>
          <p:cNvSpPr txBox="1"/>
          <p:nvPr/>
        </p:nvSpPr>
        <p:spPr>
          <a:xfrm>
            <a:off x="9080599" y="8411452"/>
            <a:ext cx="6222802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What kind of faults?</a:t>
            </a:r>
          </a:p>
        </p:txBody>
      </p:sp>
      <p:sp>
        <p:nvSpPr>
          <p:cNvPr id="227" name="Disks fail"/>
          <p:cNvSpPr txBox="1"/>
          <p:nvPr/>
        </p:nvSpPr>
        <p:spPr>
          <a:xfrm>
            <a:off x="3871536" y="9855241"/>
            <a:ext cx="269557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Disks fail</a:t>
            </a:r>
          </a:p>
        </p:txBody>
      </p:sp>
      <p:sp>
        <p:nvSpPr>
          <p:cNvPr id="228" name="Power supplies fail"/>
          <p:cNvSpPr txBox="1"/>
          <p:nvPr/>
        </p:nvSpPr>
        <p:spPr>
          <a:xfrm>
            <a:off x="3899882" y="10924923"/>
            <a:ext cx="548322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Power supplies fail</a:t>
            </a:r>
          </a:p>
        </p:txBody>
      </p:sp>
      <p:sp>
        <p:nvSpPr>
          <p:cNvPr id="229" name="Power goes out"/>
          <p:cNvSpPr txBox="1"/>
          <p:nvPr/>
        </p:nvSpPr>
        <p:spPr>
          <a:xfrm>
            <a:off x="9358659" y="12329235"/>
            <a:ext cx="456692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Power goes out</a:t>
            </a:r>
          </a:p>
        </p:txBody>
      </p:sp>
      <p:sp>
        <p:nvSpPr>
          <p:cNvPr id="230" name="Networking fails"/>
          <p:cNvSpPr txBox="1"/>
          <p:nvPr/>
        </p:nvSpPr>
        <p:spPr>
          <a:xfrm>
            <a:off x="13803074" y="9855241"/>
            <a:ext cx="467169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Networking fails</a:t>
            </a:r>
          </a:p>
        </p:txBody>
      </p:sp>
      <p:sp>
        <p:nvSpPr>
          <p:cNvPr id="231" name="Security breached"/>
          <p:cNvSpPr txBox="1"/>
          <p:nvPr/>
        </p:nvSpPr>
        <p:spPr>
          <a:xfrm>
            <a:off x="13455411" y="10924923"/>
            <a:ext cx="536702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Security breached</a:t>
            </a:r>
          </a:p>
        </p:txBody>
      </p:sp>
      <p:sp>
        <p:nvSpPr>
          <p:cNvPr id="232" name="Datacenter goes offline"/>
          <p:cNvSpPr txBox="1"/>
          <p:nvPr/>
        </p:nvSpPr>
        <p:spPr>
          <a:xfrm>
            <a:off x="14213363" y="11972047"/>
            <a:ext cx="674433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Datacenter goes offline</a:t>
            </a:r>
          </a:p>
        </p:txBody>
      </p:sp>
      <p:sp>
        <p:nvSpPr>
          <p:cNvPr id="233" name="“Distributed Systems for Fun and Profit”, Takada"/>
          <p:cNvSpPr txBox="1"/>
          <p:nvPr/>
        </p:nvSpPr>
        <p:spPr>
          <a:xfrm>
            <a:off x="6990133" y="13019171"/>
            <a:ext cx="886594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“Distributed Systems for Fun and Profit”, Takada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istributed Systems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Challenges</a:t>
            </a:r>
          </a:p>
        </p:txBody>
      </p:sp>
      <p:sp>
        <p:nvSpPr>
          <p:cNvPr id="244" name="Number of nodes + distance between the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More Machines, more problems</a:t>
            </a:r>
            <a:endParaRPr dirty="0"/>
          </a:p>
        </p:txBody>
      </p:sp>
      <p:grpSp>
        <p:nvGrpSpPr>
          <p:cNvPr id="255" name="Group"/>
          <p:cNvGrpSpPr/>
          <p:nvPr/>
        </p:nvGrpSpPr>
        <p:grpSpPr>
          <a:xfrm>
            <a:off x="5160583" y="5359173"/>
            <a:ext cx="14062834" cy="8334676"/>
            <a:chOff x="0" y="0"/>
            <a:chExt cx="14062833" cy="8334674"/>
          </a:xfrm>
        </p:grpSpPr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9768" y="1825186"/>
              <a:ext cx="8946608" cy="4590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26807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8152" y="13413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3586" y="5013142"/>
              <a:ext cx="3033262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2391" y="0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1195" y="13413"/>
              <a:ext cx="3033262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2391" y="4654268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1195" y="5301414"/>
              <a:ext cx="3033262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13" y="3541795"/>
              <a:ext cx="3033262" cy="3033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573" y="2190123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6" name="Image" descr="Image"/>
          <p:cNvPicPr>
            <a:picLocks noChangeAspect="1"/>
          </p:cNvPicPr>
          <p:nvPr/>
        </p:nvPicPr>
        <p:blipFill>
          <a:blip r:embed="rId5"/>
          <a:srcRect l="3834" t="1804" r="1950" b="2053"/>
          <a:stretch>
            <a:fillRect/>
          </a:stretch>
        </p:blipFill>
        <p:spPr>
          <a:xfrm>
            <a:off x="16438424" y="5778292"/>
            <a:ext cx="1703638" cy="2235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6391" y="0"/>
                </a:moveTo>
                <a:cubicBezTo>
                  <a:pt x="5846" y="2"/>
                  <a:pt x="4901" y="1"/>
                  <a:pt x="4516" y="4"/>
                </a:cubicBezTo>
                <a:cubicBezTo>
                  <a:pt x="2756" y="15"/>
                  <a:pt x="1954" y="54"/>
                  <a:pt x="1544" y="146"/>
                </a:cubicBezTo>
                <a:cubicBezTo>
                  <a:pt x="1313" y="219"/>
                  <a:pt x="1084" y="331"/>
                  <a:pt x="876" y="472"/>
                </a:cubicBezTo>
                <a:cubicBezTo>
                  <a:pt x="866" y="479"/>
                  <a:pt x="861" y="483"/>
                  <a:pt x="851" y="491"/>
                </a:cubicBezTo>
                <a:cubicBezTo>
                  <a:pt x="630" y="648"/>
                  <a:pt x="371" y="903"/>
                  <a:pt x="252" y="1074"/>
                </a:cubicBezTo>
                <a:cubicBezTo>
                  <a:pt x="248" y="1080"/>
                  <a:pt x="236" y="1090"/>
                  <a:pt x="232" y="1097"/>
                </a:cubicBezTo>
                <a:cubicBezTo>
                  <a:pt x="231" y="1099"/>
                  <a:pt x="229" y="1102"/>
                  <a:pt x="227" y="1104"/>
                </a:cubicBezTo>
                <a:lnTo>
                  <a:pt x="31" y="1407"/>
                </a:lnTo>
                <a:lnTo>
                  <a:pt x="6" y="10421"/>
                </a:lnTo>
                <a:cubicBezTo>
                  <a:pt x="6" y="10421"/>
                  <a:pt x="6" y="10424"/>
                  <a:pt x="6" y="10424"/>
                </a:cubicBezTo>
                <a:cubicBezTo>
                  <a:pt x="-6" y="15064"/>
                  <a:pt x="1" y="17692"/>
                  <a:pt x="31" y="18778"/>
                </a:cubicBezTo>
                <a:cubicBezTo>
                  <a:pt x="34" y="18834"/>
                  <a:pt x="38" y="18926"/>
                  <a:pt x="41" y="18970"/>
                </a:cubicBezTo>
                <a:cubicBezTo>
                  <a:pt x="48" y="19153"/>
                  <a:pt x="57" y="19247"/>
                  <a:pt x="66" y="19288"/>
                </a:cubicBezTo>
                <a:cubicBezTo>
                  <a:pt x="76" y="19337"/>
                  <a:pt x="89" y="19377"/>
                  <a:pt x="101" y="19392"/>
                </a:cubicBezTo>
                <a:cubicBezTo>
                  <a:pt x="155" y="19380"/>
                  <a:pt x="232" y="19392"/>
                  <a:pt x="292" y="19430"/>
                </a:cubicBezTo>
                <a:cubicBezTo>
                  <a:pt x="393" y="19494"/>
                  <a:pt x="418" y="19718"/>
                  <a:pt x="418" y="20553"/>
                </a:cubicBezTo>
                <a:lnTo>
                  <a:pt x="418" y="21600"/>
                </a:lnTo>
                <a:lnTo>
                  <a:pt x="21164" y="21600"/>
                </a:lnTo>
                <a:lnTo>
                  <a:pt x="21164" y="21493"/>
                </a:lnTo>
                <a:lnTo>
                  <a:pt x="21164" y="20557"/>
                </a:lnTo>
                <a:cubicBezTo>
                  <a:pt x="21164" y="19620"/>
                  <a:pt x="21207" y="19378"/>
                  <a:pt x="21405" y="19392"/>
                </a:cubicBezTo>
                <a:lnTo>
                  <a:pt x="21506" y="19361"/>
                </a:lnTo>
                <a:cubicBezTo>
                  <a:pt x="21584" y="19122"/>
                  <a:pt x="21594" y="17405"/>
                  <a:pt x="21576" y="10424"/>
                </a:cubicBezTo>
                <a:lnTo>
                  <a:pt x="21576" y="10401"/>
                </a:lnTo>
                <a:lnTo>
                  <a:pt x="21556" y="1472"/>
                </a:lnTo>
                <a:lnTo>
                  <a:pt x="21355" y="1135"/>
                </a:lnTo>
                <a:cubicBezTo>
                  <a:pt x="21125" y="748"/>
                  <a:pt x="20687" y="405"/>
                  <a:pt x="20153" y="188"/>
                </a:cubicBezTo>
                <a:cubicBezTo>
                  <a:pt x="20095" y="166"/>
                  <a:pt x="20036" y="140"/>
                  <a:pt x="19977" y="123"/>
                </a:cubicBezTo>
                <a:cubicBezTo>
                  <a:pt x="19793" y="70"/>
                  <a:pt x="19514" y="38"/>
                  <a:pt x="18821" y="19"/>
                </a:cubicBezTo>
                <a:lnTo>
                  <a:pt x="10972" y="4"/>
                </a:lnTo>
                <a:cubicBezTo>
                  <a:pt x="8966" y="0"/>
                  <a:pt x="7639" y="0"/>
                  <a:pt x="639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7" name="Line"/>
          <p:cNvSpPr/>
          <p:nvPr/>
        </p:nvSpPr>
        <p:spPr>
          <a:xfrm flipV="1">
            <a:off x="10662050" y="7985954"/>
            <a:ext cx="3081114" cy="30811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8" name="Line"/>
          <p:cNvSpPr/>
          <p:nvPr/>
        </p:nvSpPr>
        <p:spPr>
          <a:xfrm flipH="1" flipV="1">
            <a:off x="10042788" y="8198838"/>
            <a:ext cx="3775585" cy="220504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8125755" y="8265641"/>
            <a:ext cx="8153705" cy="1103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0" name="Line"/>
          <p:cNvSpPr/>
          <p:nvPr/>
        </p:nvSpPr>
        <p:spPr>
          <a:xfrm>
            <a:off x="8003012" y="9876314"/>
            <a:ext cx="8399189" cy="13693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1" name="Line"/>
          <p:cNvSpPr/>
          <p:nvPr/>
        </p:nvSpPr>
        <p:spPr>
          <a:xfrm flipV="1">
            <a:off x="10840645" y="8243437"/>
            <a:ext cx="5516715" cy="30022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2" name="Line"/>
          <p:cNvSpPr/>
          <p:nvPr/>
        </p:nvSpPr>
        <p:spPr>
          <a:xfrm flipH="1" flipV="1">
            <a:off x="10019919" y="8243437"/>
            <a:ext cx="820727" cy="30022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3" name="Line"/>
          <p:cNvSpPr/>
          <p:nvPr/>
        </p:nvSpPr>
        <p:spPr>
          <a:xfrm flipH="1" flipV="1">
            <a:off x="8233752" y="9876314"/>
            <a:ext cx="2606893" cy="13693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4" name="Line"/>
          <p:cNvSpPr/>
          <p:nvPr/>
        </p:nvSpPr>
        <p:spPr>
          <a:xfrm flipV="1">
            <a:off x="7637237" y="8755288"/>
            <a:ext cx="1" cy="10921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5" name="Line"/>
          <p:cNvSpPr/>
          <p:nvPr/>
        </p:nvSpPr>
        <p:spPr>
          <a:xfrm flipV="1">
            <a:off x="14682882" y="7807361"/>
            <a:ext cx="1674478" cy="245910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6" name="Line"/>
          <p:cNvSpPr/>
          <p:nvPr/>
        </p:nvSpPr>
        <p:spPr>
          <a:xfrm flipV="1">
            <a:off x="17666587" y="10102038"/>
            <a:ext cx="1" cy="91789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 flipH="1" flipV="1">
            <a:off x="7906380" y="8243466"/>
            <a:ext cx="8592455" cy="300216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8" name="Line"/>
          <p:cNvSpPr/>
          <p:nvPr/>
        </p:nvSpPr>
        <p:spPr>
          <a:xfrm flipH="1">
            <a:off x="8385820" y="9568202"/>
            <a:ext cx="7633574" cy="10567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9" name="Line"/>
          <p:cNvSpPr/>
          <p:nvPr/>
        </p:nvSpPr>
        <p:spPr>
          <a:xfrm flipH="1" flipV="1">
            <a:off x="10377107" y="8111070"/>
            <a:ext cx="5799666" cy="8824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734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Distributed Systems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  <a:endParaRPr dirty="0"/>
          </a:p>
        </p:txBody>
      </p:sp>
      <p:sp>
        <p:nvSpPr>
          <p:cNvPr id="238" name="More machines, more problem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More machines, more problems</a:t>
            </a:r>
          </a:p>
        </p:txBody>
      </p:sp>
      <p:sp>
        <p:nvSpPr>
          <p:cNvPr id="239" name="Say there’s a 1% chance of having some hardware failure occur to a machine (power supply burns out, hard disk crashes, etc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Say there’s a 1% chance of having some hardware failure occur to a machine</a:t>
            </a:r>
            <a:r>
              <a:rPr lang="en-US" dirty="0"/>
              <a:t> in a given month</a:t>
            </a:r>
            <a:r>
              <a:rPr dirty="0"/>
              <a:t> (power supply burns out, hard disk crashes, </a:t>
            </a:r>
            <a:r>
              <a:rPr dirty="0" err="1"/>
              <a:t>etc</a:t>
            </a:r>
            <a:r>
              <a:rPr dirty="0"/>
              <a:t>)</a:t>
            </a:r>
          </a:p>
          <a:p>
            <a:r>
              <a:rPr dirty="0"/>
              <a:t>Now I have 10 machines</a:t>
            </a:r>
          </a:p>
          <a:p>
            <a:pPr lvl="1"/>
            <a:r>
              <a:rPr dirty="0"/>
              <a:t>Probability(at least one fails</a:t>
            </a:r>
            <a:r>
              <a:rPr lang="en-US" dirty="0"/>
              <a:t> during the month</a:t>
            </a:r>
            <a:r>
              <a:rPr dirty="0"/>
              <a:t>) = 1 - Probability(no machine fails) = 1-(1-.01)</a:t>
            </a:r>
            <a:r>
              <a:rPr baseline="31999" dirty="0"/>
              <a:t>10</a:t>
            </a:r>
            <a:r>
              <a:rPr dirty="0"/>
              <a:t> = 10%</a:t>
            </a:r>
          </a:p>
          <a:p>
            <a:r>
              <a:rPr dirty="0"/>
              <a:t>100 machines -&gt; 63%</a:t>
            </a:r>
            <a:r>
              <a:rPr lang="en-US" dirty="0"/>
              <a:t> chance that at least one fails</a:t>
            </a:r>
            <a:endParaRPr dirty="0"/>
          </a:p>
          <a:p>
            <a:r>
              <a:rPr dirty="0"/>
              <a:t>200 machines -&gt; 87%</a:t>
            </a:r>
            <a:r>
              <a:rPr lang="en-US" dirty="0"/>
              <a:t> chance that at least one fails (!)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istributed Systems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Challenges</a:t>
            </a:r>
          </a:p>
        </p:txBody>
      </p:sp>
      <p:sp>
        <p:nvSpPr>
          <p:cNvPr id="244" name="Number of nodes + distance between the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Number of nodes + distance between them</a:t>
            </a:r>
          </a:p>
        </p:txBody>
      </p:sp>
      <p:grpSp>
        <p:nvGrpSpPr>
          <p:cNvPr id="255" name="Group"/>
          <p:cNvGrpSpPr/>
          <p:nvPr/>
        </p:nvGrpSpPr>
        <p:grpSpPr>
          <a:xfrm>
            <a:off x="5160583" y="5359173"/>
            <a:ext cx="14062834" cy="8334676"/>
            <a:chOff x="0" y="0"/>
            <a:chExt cx="14062833" cy="8334674"/>
          </a:xfrm>
        </p:grpSpPr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9768" y="1825186"/>
              <a:ext cx="8946608" cy="4590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26807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8152" y="13413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3586" y="5013142"/>
              <a:ext cx="3033262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2391" y="0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1195" y="13413"/>
              <a:ext cx="3033262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2391" y="4654268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1195" y="5301414"/>
              <a:ext cx="3033262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713" y="3541795"/>
              <a:ext cx="3033262" cy="3033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573" y="2190123"/>
              <a:ext cx="3033261" cy="3033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Line"/>
          <p:cNvSpPr/>
          <p:nvPr/>
        </p:nvSpPr>
        <p:spPr>
          <a:xfrm flipV="1">
            <a:off x="10662050" y="7985954"/>
            <a:ext cx="3081114" cy="30811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8" name="Line"/>
          <p:cNvSpPr/>
          <p:nvPr/>
        </p:nvSpPr>
        <p:spPr>
          <a:xfrm flipH="1" flipV="1">
            <a:off x="10042788" y="8198838"/>
            <a:ext cx="3775585" cy="220504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8125755" y="8265641"/>
            <a:ext cx="8153705" cy="1103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60" name="Line"/>
          <p:cNvSpPr/>
          <p:nvPr/>
        </p:nvSpPr>
        <p:spPr>
          <a:xfrm>
            <a:off x="8003012" y="9876314"/>
            <a:ext cx="8399189" cy="13693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1" name="Line"/>
          <p:cNvSpPr/>
          <p:nvPr/>
        </p:nvSpPr>
        <p:spPr>
          <a:xfrm flipV="1">
            <a:off x="10840645" y="8243437"/>
            <a:ext cx="5516715" cy="30022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2" name="Line"/>
          <p:cNvSpPr/>
          <p:nvPr/>
        </p:nvSpPr>
        <p:spPr>
          <a:xfrm flipH="1" flipV="1">
            <a:off x="10019919" y="8243437"/>
            <a:ext cx="820727" cy="30022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3" name="Line"/>
          <p:cNvSpPr/>
          <p:nvPr/>
        </p:nvSpPr>
        <p:spPr>
          <a:xfrm flipH="1" flipV="1">
            <a:off x="8233752" y="9876314"/>
            <a:ext cx="2606893" cy="13693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4" name="Line"/>
          <p:cNvSpPr/>
          <p:nvPr/>
        </p:nvSpPr>
        <p:spPr>
          <a:xfrm flipV="1">
            <a:off x="7637237" y="8755288"/>
            <a:ext cx="1" cy="10921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5" name="Line"/>
          <p:cNvSpPr/>
          <p:nvPr/>
        </p:nvSpPr>
        <p:spPr>
          <a:xfrm flipV="1">
            <a:off x="14682882" y="7807361"/>
            <a:ext cx="1674478" cy="245910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6" name="Line"/>
          <p:cNvSpPr/>
          <p:nvPr/>
        </p:nvSpPr>
        <p:spPr>
          <a:xfrm flipV="1">
            <a:off x="17666587" y="10102038"/>
            <a:ext cx="1" cy="91789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 flipH="1" flipV="1">
            <a:off x="7906380" y="8243466"/>
            <a:ext cx="8592455" cy="300216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8" name="Line"/>
          <p:cNvSpPr/>
          <p:nvPr/>
        </p:nvSpPr>
        <p:spPr>
          <a:xfrm flipH="1">
            <a:off x="8385820" y="9568202"/>
            <a:ext cx="7633574" cy="105675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9" name="Line"/>
          <p:cNvSpPr/>
          <p:nvPr/>
        </p:nvSpPr>
        <p:spPr>
          <a:xfrm flipH="1" flipV="1">
            <a:off x="10377107" y="8111070"/>
            <a:ext cx="5799666" cy="88249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4BE67A1-8672-41D3-95D1-B6AABD018D6C}"/>
              </a:ext>
            </a:extLst>
          </p:cNvPr>
          <p:cNvSpPr/>
          <p:nvPr/>
        </p:nvSpPr>
        <p:spPr>
          <a:xfrm>
            <a:off x="11277600" y="8750243"/>
            <a:ext cx="914400" cy="914400"/>
          </a:xfrm>
          <a:prstGeom prst="mathMultiply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 advAuto="0"/>
      <p:bldP spid="258" grpId="0" animBg="1" advAuto="0"/>
      <p:bldP spid="259" grpId="0" animBg="1" advAuto="0"/>
      <p:bldP spid="260" grpId="0" animBg="1" advAuto="0"/>
      <p:bldP spid="261" grpId="0" animBg="1" advAuto="0"/>
      <p:bldP spid="262" grpId="0" animBg="1" advAuto="0"/>
      <p:bldP spid="263" grpId="0" animBg="1" advAuto="0"/>
      <p:bldP spid="264" grpId="0" animBg="1" advAuto="0"/>
      <p:bldP spid="265" grpId="0" animBg="1" advAuto="0"/>
      <p:bldP spid="266" grpId="0" animBg="1" advAuto="0"/>
      <p:bldP spid="267" grpId="0" animBg="1" advAuto="0"/>
      <p:bldP spid="268" grpId="0" animBg="1" advAuto="0"/>
      <p:bldP spid="269" grpId="0" animBg="1" advAuto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earning Objectives for this Les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Learning Objectives for this Lesson</a:t>
            </a:r>
          </a:p>
        </p:txBody>
      </p:sp>
      <p:sp>
        <p:nvSpPr>
          <p:cNvPr id="130" name="By the end of this lesson, you should be able to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By the end of this lesson, you should be able to…</a:t>
            </a:r>
          </a:p>
        </p:txBody>
      </p:sp>
      <p:sp>
        <p:nvSpPr>
          <p:cNvPr id="131" name="Describe 5 key goals of distributed syste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6858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Decide why would you want to build your system as a distributed system</a:t>
            </a:r>
          </a:p>
          <a:p>
            <a:pPr marL="685800" indent="-685800">
              <a:buSzPct val="100000"/>
              <a:buFont typeface="Arial" panose="020B0604020202020204" pitchFamily="34" charset="0"/>
              <a:buChar char="•"/>
            </a:pPr>
            <a:r>
              <a:rPr dirty="0"/>
              <a:t>Describe 5 key goals of distributed systems</a:t>
            </a:r>
            <a:endParaRPr lang="en-US" dirty="0"/>
          </a:p>
          <a:p>
            <a:pPr marL="685800" indent="-685800">
              <a:buSzPct val="100000"/>
              <a:buFont typeface="Arial" panose="020B0604020202020204" pitchFamily="34" charset="0"/>
              <a:buChar char="•"/>
            </a:pPr>
            <a:r>
              <a:rPr dirty="0"/>
              <a:t>Analyze a system’s requirements and determine if it should be implemented as a distributed system or not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"/>
          <p:cNvSpPr/>
          <p:nvPr/>
        </p:nvSpPr>
        <p:spPr>
          <a:xfrm>
            <a:off x="4182040" y="9057076"/>
            <a:ext cx="5655989" cy="31398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4" name="Rectangle"/>
          <p:cNvSpPr/>
          <p:nvPr/>
        </p:nvSpPr>
        <p:spPr>
          <a:xfrm>
            <a:off x="15190099" y="4107065"/>
            <a:ext cx="5655989" cy="31398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15190099" y="9334255"/>
            <a:ext cx="5655989" cy="31398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6" name="Rectangle"/>
          <p:cNvSpPr/>
          <p:nvPr/>
        </p:nvSpPr>
        <p:spPr>
          <a:xfrm>
            <a:off x="4182040" y="3969908"/>
            <a:ext cx="5655989" cy="313984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7" name="Distributed Systems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Challenges</a:t>
            </a:r>
          </a:p>
        </p:txBody>
      </p:sp>
      <p:sp>
        <p:nvSpPr>
          <p:cNvPr id="278" name="Number of nodes + distance between the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Number of nodes + distance between them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4254236" y="3969908"/>
            <a:ext cx="5288093" cy="3134115"/>
            <a:chOff x="0" y="0"/>
            <a:chExt cx="5288091" cy="3134114"/>
          </a:xfrm>
        </p:grpSpPr>
        <p:pic>
          <p:nvPicPr>
            <p:cNvPr id="279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880" y="686330"/>
              <a:ext cx="3364221" cy="1726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851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3892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6101" y="18851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1750159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19935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50" y="1331832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485" y="823558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0" name="Group"/>
          <p:cNvGrpSpPr/>
          <p:nvPr/>
        </p:nvGrpSpPr>
        <p:grpSpPr>
          <a:xfrm>
            <a:off x="15374047" y="3969908"/>
            <a:ext cx="5288093" cy="3134115"/>
            <a:chOff x="0" y="0"/>
            <a:chExt cx="5288091" cy="3134114"/>
          </a:xfrm>
        </p:grpSpPr>
        <p:pic>
          <p:nvPicPr>
            <p:cNvPr id="29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880" y="686330"/>
              <a:ext cx="3364221" cy="1726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851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3892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6101" y="18851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1750159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19935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50" y="1331832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485" y="823558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1" name="Group"/>
          <p:cNvGrpSpPr/>
          <p:nvPr/>
        </p:nvGrpSpPr>
        <p:grpSpPr>
          <a:xfrm>
            <a:off x="4254236" y="9057076"/>
            <a:ext cx="5288093" cy="3134115"/>
            <a:chOff x="0" y="0"/>
            <a:chExt cx="5288091" cy="3134114"/>
          </a:xfrm>
        </p:grpSpPr>
        <p:pic>
          <p:nvPicPr>
            <p:cNvPr id="30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880" y="686330"/>
              <a:ext cx="3364221" cy="1726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851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3892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6101" y="18851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1750159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19935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50" y="1331832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485" y="823558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2" name="Group"/>
          <p:cNvGrpSpPr/>
          <p:nvPr/>
        </p:nvGrpSpPr>
        <p:grpSpPr>
          <a:xfrm>
            <a:off x="15374047" y="9337119"/>
            <a:ext cx="5288093" cy="3134116"/>
            <a:chOff x="0" y="0"/>
            <a:chExt cx="5288091" cy="3134114"/>
          </a:xfrm>
        </p:grpSpPr>
        <p:pic>
          <p:nvPicPr>
            <p:cNvPr id="31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880" y="686330"/>
              <a:ext cx="3364221" cy="1726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851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3892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6101" y="18851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0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5043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0734" y="1750159"/>
              <a:ext cx="1140607" cy="1140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367" y="1993507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50" y="1331832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485" y="823558"/>
              <a:ext cx="1140607" cy="1140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" name="DC"/>
          <p:cNvSpPr txBox="1"/>
          <p:nvPr/>
        </p:nvSpPr>
        <p:spPr>
          <a:xfrm>
            <a:off x="6362025" y="12425112"/>
            <a:ext cx="107251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DC</a:t>
            </a:r>
          </a:p>
        </p:txBody>
      </p:sp>
      <p:sp>
        <p:nvSpPr>
          <p:cNvPr id="324" name="NY"/>
          <p:cNvSpPr txBox="1"/>
          <p:nvPr/>
        </p:nvSpPr>
        <p:spPr>
          <a:xfrm>
            <a:off x="17517079" y="7238373"/>
            <a:ext cx="100203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NY</a:t>
            </a:r>
          </a:p>
        </p:txBody>
      </p:sp>
      <p:sp>
        <p:nvSpPr>
          <p:cNvPr id="325" name="LONDON"/>
          <p:cNvSpPr txBox="1"/>
          <p:nvPr/>
        </p:nvSpPr>
        <p:spPr>
          <a:xfrm>
            <a:off x="16582041" y="12425112"/>
            <a:ext cx="287210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LONDON</a:t>
            </a:r>
          </a:p>
        </p:txBody>
      </p:sp>
      <p:sp>
        <p:nvSpPr>
          <p:cNvPr id="326" name="SF"/>
          <p:cNvSpPr txBox="1"/>
          <p:nvPr/>
        </p:nvSpPr>
        <p:spPr>
          <a:xfrm>
            <a:off x="6449972" y="7238373"/>
            <a:ext cx="89662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SF</a:t>
            </a:r>
          </a:p>
        </p:txBody>
      </p:sp>
      <p:cxnSp>
        <p:nvCxnSpPr>
          <p:cNvPr id="327" name="Connection Line"/>
          <p:cNvCxnSpPr>
            <a:stCxn id="276" idx="0"/>
            <a:endCxn id="274" idx="0"/>
          </p:cNvCxnSpPr>
          <p:nvPr/>
        </p:nvCxnSpPr>
        <p:spPr>
          <a:xfrm>
            <a:off x="7010034" y="5539829"/>
            <a:ext cx="11008060" cy="137158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328" name="Connection Line"/>
          <p:cNvCxnSpPr>
            <a:stCxn id="273" idx="0"/>
            <a:endCxn id="274" idx="0"/>
          </p:cNvCxnSpPr>
          <p:nvPr/>
        </p:nvCxnSpPr>
        <p:spPr>
          <a:xfrm flipV="1">
            <a:off x="7010034" y="5676986"/>
            <a:ext cx="11008060" cy="495001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cxnSp>
        <p:nvCxnSpPr>
          <p:cNvPr id="329" name="Connection Line"/>
          <p:cNvCxnSpPr>
            <a:stCxn id="275" idx="0"/>
            <a:endCxn id="274" idx="0"/>
          </p:cNvCxnSpPr>
          <p:nvPr/>
        </p:nvCxnSpPr>
        <p:spPr>
          <a:xfrm flipV="1">
            <a:off x="18018093" y="5676986"/>
            <a:ext cx="1" cy="522719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</a:ln>
        </p:spPr>
      </p:cxnSp>
      <p:grpSp>
        <p:nvGrpSpPr>
          <p:cNvPr id="332" name="Even if cross-city links are fast and cheap (are they?)…"/>
          <p:cNvGrpSpPr/>
          <p:nvPr/>
        </p:nvGrpSpPr>
        <p:grpSpPr>
          <a:xfrm>
            <a:off x="4385944" y="7154582"/>
            <a:ext cx="15612112" cy="2251076"/>
            <a:chOff x="0" y="0"/>
            <a:chExt cx="15612110" cy="2251075"/>
          </a:xfrm>
        </p:grpSpPr>
        <p:sp>
          <p:nvSpPr>
            <p:cNvPr id="331" name="Even if cross-city links are fast and cheap (are they?)…"/>
            <p:cNvSpPr txBox="1"/>
            <p:nvPr/>
          </p:nvSpPr>
          <p:spPr>
            <a:xfrm>
              <a:off x="215899" y="139700"/>
              <a:ext cx="15180312" cy="169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Even if cross-city links are fast and cheap (are they?)</a:t>
              </a:r>
            </a:p>
            <a:p>
              <a:pPr defTabSz="821531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Still that pesky speed of light…</a:t>
              </a:r>
            </a:p>
          </p:txBody>
        </p:sp>
        <p:pic>
          <p:nvPicPr>
            <p:cNvPr id="330" name="Even if cross-city links are fast and cheap (are they?)… Even if cross-city links are fast and cheap (are they?)Still that pesky speed of light…" descr="Even if cross-city links are fast and cheap (are they?)… Even if cross-city links are fast and cheap (are they?)Still that pesky speed of light…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15612112" cy="2251075"/>
            </a:xfrm>
            <a:prstGeom prst="rect">
              <a:avLst/>
            </a:prstGeom>
            <a:effectLst/>
          </p:spPr>
        </p:pic>
      </p:grpSp>
      <p:pic>
        <p:nvPicPr>
          <p:cNvPr id="333" name="Image" descr="Image"/>
          <p:cNvPicPr>
            <a:picLocks noChangeAspect="1"/>
          </p:cNvPicPr>
          <p:nvPr/>
        </p:nvPicPr>
        <p:blipFill>
          <a:blip r:embed="rId7"/>
          <a:srcRect l="3816" t="1804" r="1962" b="2051"/>
          <a:stretch>
            <a:fillRect/>
          </a:stretch>
        </p:blipFill>
        <p:spPr>
          <a:xfrm>
            <a:off x="8553681" y="9334255"/>
            <a:ext cx="569422" cy="747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4517" y="0"/>
                </a:moveTo>
                <a:cubicBezTo>
                  <a:pt x="2758" y="11"/>
                  <a:pt x="1963" y="57"/>
                  <a:pt x="1554" y="149"/>
                </a:cubicBezTo>
                <a:cubicBezTo>
                  <a:pt x="1323" y="222"/>
                  <a:pt x="1085" y="330"/>
                  <a:pt x="877" y="470"/>
                </a:cubicBezTo>
                <a:cubicBezTo>
                  <a:pt x="867" y="478"/>
                  <a:pt x="858" y="486"/>
                  <a:pt x="847" y="493"/>
                </a:cubicBezTo>
                <a:cubicBezTo>
                  <a:pt x="627" y="650"/>
                  <a:pt x="379" y="908"/>
                  <a:pt x="261" y="1078"/>
                </a:cubicBezTo>
                <a:cubicBezTo>
                  <a:pt x="256" y="1085"/>
                  <a:pt x="235" y="1095"/>
                  <a:pt x="231" y="1101"/>
                </a:cubicBezTo>
                <a:lnTo>
                  <a:pt x="35" y="1411"/>
                </a:lnTo>
                <a:lnTo>
                  <a:pt x="5" y="10416"/>
                </a:lnTo>
                <a:cubicBezTo>
                  <a:pt x="-7" y="15059"/>
                  <a:pt x="5" y="17692"/>
                  <a:pt x="35" y="18778"/>
                </a:cubicBezTo>
                <a:cubicBezTo>
                  <a:pt x="38" y="18834"/>
                  <a:pt x="47" y="18929"/>
                  <a:pt x="50" y="18973"/>
                </a:cubicBezTo>
                <a:cubicBezTo>
                  <a:pt x="57" y="19157"/>
                  <a:pt x="56" y="19242"/>
                  <a:pt x="65" y="19283"/>
                </a:cubicBezTo>
                <a:cubicBezTo>
                  <a:pt x="75" y="19332"/>
                  <a:pt x="98" y="19372"/>
                  <a:pt x="110" y="19386"/>
                </a:cubicBezTo>
                <a:cubicBezTo>
                  <a:pt x="164" y="19374"/>
                  <a:pt x="230" y="19394"/>
                  <a:pt x="291" y="19432"/>
                </a:cubicBezTo>
                <a:cubicBezTo>
                  <a:pt x="391" y="19496"/>
                  <a:pt x="426" y="19721"/>
                  <a:pt x="426" y="20556"/>
                </a:cubicBezTo>
                <a:lnTo>
                  <a:pt x="426" y="21600"/>
                </a:lnTo>
                <a:lnTo>
                  <a:pt x="21169" y="21600"/>
                </a:lnTo>
                <a:lnTo>
                  <a:pt x="21169" y="21497"/>
                </a:lnTo>
                <a:lnTo>
                  <a:pt x="21169" y="20556"/>
                </a:lnTo>
                <a:cubicBezTo>
                  <a:pt x="21169" y="19619"/>
                  <a:pt x="21212" y="19383"/>
                  <a:pt x="21410" y="19398"/>
                </a:cubicBezTo>
                <a:lnTo>
                  <a:pt x="21500" y="19363"/>
                </a:lnTo>
                <a:cubicBezTo>
                  <a:pt x="21579" y="19125"/>
                  <a:pt x="21593" y="17408"/>
                  <a:pt x="21575" y="10427"/>
                </a:cubicBezTo>
                <a:lnTo>
                  <a:pt x="21575" y="10404"/>
                </a:lnTo>
                <a:lnTo>
                  <a:pt x="21560" y="1468"/>
                </a:lnTo>
                <a:lnTo>
                  <a:pt x="21365" y="1136"/>
                </a:lnTo>
                <a:cubicBezTo>
                  <a:pt x="21135" y="748"/>
                  <a:pt x="20695" y="412"/>
                  <a:pt x="20161" y="195"/>
                </a:cubicBezTo>
                <a:cubicBezTo>
                  <a:pt x="20103" y="173"/>
                  <a:pt x="20040" y="143"/>
                  <a:pt x="19981" y="126"/>
                </a:cubicBezTo>
                <a:cubicBezTo>
                  <a:pt x="19796" y="74"/>
                  <a:pt x="19516" y="42"/>
                  <a:pt x="18822" y="23"/>
                </a:cubicBezTo>
                <a:lnTo>
                  <a:pt x="10971" y="0"/>
                </a:lnTo>
                <a:lnTo>
                  <a:pt x="6398" y="0"/>
                </a:lnTo>
                <a:lnTo>
                  <a:pt x="451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4" name="Image" descr="Image"/>
          <p:cNvPicPr>
            <a:picLocks noChangeAspect="1"/>
          </p:cNvPicPr>
          <p:nvPr/>
        </p:nvPicPr>
        <p:blipFill>
          <a:blip r:embed="rId7"/>
          <a:srcRect l="3816" t="1804" r="1962" b="2051"/>
          <a:stretch>
            <a:fillRect/>
          </a:stretch>
        </p:blipFill>
        <p:spPr>
          <a:xfrm>
            <a:off x="5946212" y="6230862"/>
            <a:ext cx="569422" cy="747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4517" y="0"/>
                </a:moveTo>
                <a:cubicBezTo>
                  <a:pt x="2758" y="11"/>
                  <a:pt x="1963" y="57"/>
                  <a:pt x="1554" y="149"/>
                </a:cubicBezTo>
                <a:cubicBezTo>
                  <a:pt x="1323" y="222"/>
                  <a:pt x="1085" y="330"/>
                  <a:pt x="877" y="470"/>
                </a:cubicBezTo>
                <a:cubicBezTo>
                  <a:pt x="867" y="478"/>
                  <a:pt x="858" y="486"/>
                  <a:pt x="847" y="493"/>
                </a:cubicBezTo>
                <a:cubicBezTo>
                  <a:pt x="627" y="650"/>
                  <a:pt x="379" y="908"/>
                  <a:pt x="261" y="1078"/>
                </a:cubicBezTo>
                <a:cubicBezTo>
                  <a:pt x="256" y="1085"/>
                  <a:pt x="235" y="1095"/>
                  <a:pt x="231" y="1101"/>
                </a:cubicBezTo>
                <a:lnTo>
                  <a:pt x="35" y="1411"/>
                </a:lnTo>
                <a:lnTo>
                  <a:pt x="5" y="10416"/>
                </a:lnTo>
                <a:cubicBezTo>
                  <a:pt x="-7" y="15059"/>
                  <a:pt x="5" y="17692"/>
                  <a:pt x="35" y="18778"/>
                </a:cubicBezTo>
                <a:cubicBezTo>
                  <a:pt x="38" y="18834"/>
                  <a:pt x="47" y="18929"/>
                  <a:pt x="50" y="18973"/>
                </a:cubicBezTo>
                <a:cubicBezTo>
                  <a:pt x="57" y="19157"/>
                  <a:pt x="56" y="19242"/>
                  <a:pt x="65" y="19283"/>
                </a:cubicBezTo>
                <a:cubicBezTo>
                  <a:pt x="75" y="19332"/>
                  <a:pt x="98" y="19372"/>
                  <a:pt x="110" y="19386"/>
                </a:cubicBezTo>
                <a:cubicBezTo>
                  <a:pt x="164" y="19374"/>
                  <a:pt x="230" y="19394"/>
                  <a:pt x="291" y="19432"/>
                </a:cubicBezTo>
                <a:cubicBezTo>
                  <a:pt x="391" y="19496"/>
                  <a:pt x="426" y="19721"/>
                  <a:pt x="426" y="20556"/>
                </a:cubicBezTo>
                <a:lnTo>
                  <a:pt x="426" y="21600"/>
                </a:lnTo>
                <a:lnTo>
                  <a:pt x="21169" y="21600"/>
                </a:lnTo>
                <a:lnTo>
                  <a:pt x="21169" y="21497"/>
                </a:lnTo>
                <a:lnTo>
                  <a:pt x="21169" y="20556"/>
                </a:lnTo>
                <a:cubicBezTo>
                  <a:pt x="21169" y="19619"/>
                  <a:pt x="21212" y="19383"/>
                  <a:pt x="21410" y="19398"/>
                </a:cubicBezTo>
                <a:lnTo>
                  <a:pt x="21500" y="19363"/>
                </a:lnTo>
                <a:cubicBezTo>
                  <a:pt x="21579" y="19125"/>
                  <a:pt x="21593" y="17408"/>
                  <a:pt x="21575" y="10427"/>
                </a:cubicBezTo>
                <a:lnTo>
                  <a:pt x="21575" y="10404"/>
                </a:lnTo>
                <a:lnTo>
                  <a:pt x="21560" y="1468"/>
                </a:lnTo>
                <a:lnTo>
                  <a:pt x="21365" y="1136"/>
                </a:lnTo>
                <a:cubicBezTo>
                  <a:pt x="21135" y="748"/>
                  <a:pt x="20695" y="412"/>
                  <a:pt x="20161" y="195"/>
                </a:cubicBezTo>
                <a:cubicBezTo>
                  <a:pt x="20103" y="173"/>
                  <a:pt x="20040" y="143"/>
                  <a:pt x="19981" y="126"/>
                </a:cubicBezTo>
                <a:cubicBezTo>
                  <a:pt x="19796" y="74"/>
                  <a:pt x="19516" y="42"/>
                  <a:pt x="18822" y="23"/>
                </a:cubicBezTo>
                <a:lnTo>
                  <a:pt x="10971" y="0"/>
                </a:lnTo>
                <a:lnTo>
                  <a:pt x="6398" y="0"/>
                </a:lnTo>
                <a:lnTo>
                  <a:pt x="451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5" name="Image" descr="Image"/>
          <p:cNvPicPr>
            <a:picLocks noChangeAspect="1"/>
          </p:cNvPicPr>
          <p:nvPr/>
        </p:nvPicPr>
        <p:blipFill>
          <a:blip r:embed="rId7"/>
          <a:srcRect l="3816" t="1804" r="1962" b="2051"/>
          <a:stretch>
            <a:fillRect/>
          </a:stretch>
        </p:blipFill>
        <p:spPr>
          <a:xfrm>
            <a:off x="15715290" y="10870161"/>
            <a:ext cx="569422" cy="747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4517" y="0"/>
                </a:moveTo>
                <a:cubicBezTo>
                  <a:pt x="2758" y="11"/>
                  <a:pt x="1963" y="57"/>
                  <a:pt x="1554" y="149"/>
                </a:cubicBezTo>
                <a:cubicBezTo>
                  <a:pt x="1323" y="222"/>
                  <a:pt x="1085" y="330"/>
                  <a:pt x="877" y="470"/>
                </a:cubicBezTo>
                <a:cubicBezTo>
                  <a:pt x="867" y="478"/>
                  <a:pt x="858" y="486"/>
                  <a:pt x="847" y="493"/>
                </a:cubicBezTo>
                <a:cubicBezTo>
                  <a:pt x="627" y="650"/>
                  <a:pt x="379" y="908"/>
                  <a:pt x="261" y="1078"/>
                </a:cubicBezTo>
                <a:cubicBezTo>
                  <a:pt x="256" y="1085"/>
                  <a:pt x="235" y="1095"/>
                  <a:pt x="231" y="1101"/>
                </a:cubicBezTo>
                <a:lnTo>
                  <a:pt x="35" y="1411"/>
                </a:lnTo>
                <a:lnTo>
                  <a:pt x="5" y="10416"/>
                </a:lnTo>
                <a:cubicBezTo>
                  <a:pt x="-7" y="15059"/>
                  <a:pt x="5" y="17692"/>
                  <a:pt x="35" y="18778"/>
                </a:cubicBezTo>
                <a:cubicBezTo>
                  <a:pt x="38" y="18834"/>
                  <a:pt x="47" y="18929"/>
                  <a:pt x="50" y="18973"/>
                </a:cubicBezTo>
                <a:cubicBezTo>
                  <a:pt x="57" y="19157"/>
                  <a:pt x="56" y="19242"/>
                  <a:pt x="65" y="19283"/>
                </a:cubicBezTo>
                <a:cubicBezTo>
                  <a:pt x="75" y="19332"/>
                  <a:pt x="98" y="19372"/>
                  <a:pt x="110" y="19386"/>
                </a:cubicBezTo>
                <a:cubicBezTo>
                  <a:pt x="164" y="19374"/>
                  <a:pt x="230" y="19394"/>
                  <a:pt x="291" y="19432"/>
                </a:cubicBezTo>
                <a:cubicBezTo>
                  <a:pt x="391" y="19496"/>
                  <a:pt x="426" y="19721"/>
                  <a:pt x="426" y="20556"/>
                </a:cubicBezTo>
                <a:lnTo>
                  <a:pt x="426" y="21600"/>
                </a:lnTo>
                <a:lnTo>
                  <a:pt x="21169" y="21600"/>
                </a:lnTo>
                <a:lnTo>
                  <a:pt x="21169" y="21497"/>
                </a:lnTo>
                <a:lnTo>
                  <a:pt x="21169" y="20556"/>
                </a:lnTo>
                <a:cubicBezTo>
                  <a:pt x="21169" y="19619"/>
                  <a:pt x="21212" y="19383"/>
                  <a:pt x="21410" y="19398"/>
                </a:cubicBezTo>
                <a:lnTo>
                  <a:pt x="21500" y="19363"/>
                </a:lnTo>
                <a:cubicBezTo>
                  <a:pt x="21579" y="19125"/>
                  <a:pt x="21593" y="17408"/>
                  <a:pt x="21575" y="10427"/>
                </a:cubicBezTo>
                <a:lnTo>
                  <a:pt x="21575" y="10404"/>
                </a:lnTo>
                <a:lnTo>
                  <a:pt x="21560" y="1468"/>
                </a:lnTo>
                <a:lnTo>
                  <a:pt x="21365" y="1136"/>
                </a:lnTo>
                <a:cubicBezTo>
                  <a:pt x="21135" y="748"/>
                  <a:pt x="20695" y="412"/>
                  <a:pt x="20161" y="195"/>
                </a:cubicBezTo>
                <a:cubicBezTo>
                  <a:pt x="20103" y="173"/>
                  <a:pt x="20040" y="143"/>
                  <a:pt x="19981" y="126"/>
                </a:cubicBezTo>
                <a:cubicBezTo>
                  <a:pt x="19796" y="74"/>
                  <a:pt x="19516" y="42"/>
                  <a:pt x="18822" y="23"/>
                </a:cubicBezTo>
                <a:lnTo>
                  <a:pt x="10971" y="0"/>
                </a:lnTo>
                <a:lnTo>
                  <a:pt x="6398" y="0"/>
                </a:lnTo>
                <a:lnTo>
                  <a:pt x="451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6" name="Image" descr="Image"/>
          <p:cNvPicPr>
            <a:picLocks noChangeAspect="1"/>
          </p:cNvPicPr>
          <p:nvPr/>
        </p:nvPicPr>
        <p:blipFill>
          <a:blip r:embed="rId7"/>
          <a:srcRect l="3816" t="1804" r="1962" b="2051"/>
          <a:stretch>
            <a:fillRect/>
          </a:stretch>
        </p:blipFill>
        <p:spPr>
          <a:xfrm>
            <a:off x="8553681" y="11177909"/>
            <a:ext cx="569422" cy="747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4517" y="0"/>
                </a:moveTo>
                <a:cubicBezTo>
                  <a:pt x="2758" y="11"/>
                  <a:pt x="1963" y="57"/>
                  <a:pt x="1554" y="149"/>
                </a:cubicBezTo>
                <a:cubicBezTo>
                  <a:pt x="1323" y="222"/>
                  <a:pt x="1085" y="330"/>
                  <a:pt x="877" y="470"/>
                </a:cubicBezTo>
                <a:cubicBezTo>
                  <a:pt x="867" y="478"/>
                  <a:pt x="858" y="486"/>
                  <a:pt x="847" y="493"/>
                </a:cubicBezTo>
                <a:cubicBezTo>
                  <a:pt x="627" y="650"/>
                  <a:pt x="379" y="908"/>
                  <a:pt x="261" y="1078"/>
                </a:cubicBezTo>
                <a:cubicBezTo>
                  <a:pt x="256" y="1085"/>
                  <a:pt x="235" y="1095"/>
                  <a:pt x="231" y="1101"/>
                </a:cubicBezTo>
                <a:lnTo>
                  <a:pt x="35" y="1411"/>
                </a:lnTo>
                <a:lnTo>
                  <a:pt x="5" y="10416"/>
                </a:lnTo>
                <a:cubicBezTo>
                  <a:pt x="-7" y="15059"/>
                  <a:pt x="5" y="17692"/>
                  <a:pt x="35" y="18778"/>
                </a:cubicBezTo>
                <a:cubicBezTo>
                  <a:pt x="38" y="18834"/>
                  <a:pt x="47" y="18929"/>
                  <a:pt x="50" y="18973"/>
                </a:cubicBezTo>
                <a:cubicBezTo>
                  <a:pt x="57" y="19157"/>
                  <a:pt x="56" y="19242"/>
                  <a:pt x="65" y="19283"/>
                </a:cubicBezTo>
                <a:cubicBezTo>
                  <a:pt x="75" y="19332"/>
                  <a:pt x="98" y="19372"/>
                  <a:pt x="110" y="19386"/>
                </a:cubicBezTo>
                <a:cubicBezTo>
                  <a:pt x="164" y="19374"/>
                  <a:pt x="230" y="19394"/>
                  <a:pt x="291" y="19432"/>
                </a:cubicBezTo>
                <a:cubicBezTo>
                  <a:pt x="391" y="19496"/>
                  <a:pt x="426" y="19721"/>
                  <a:pt x="426" y="20556"/>
                </a:cubicBezTo>
                <a:lnTo>
                  <a:pt x="426" y="21600"/>
                </a:lnTo>
                <a:lnTo>
                  <a:pt x="21169" y="21600"/>
                </a:lnTo>
                <a:lnTo>
                  <a:pt x="21169" y="21497"/>
                </a:lnTo>
                <a:lnTo>
                  <a:pt x="21169" y="20556"/>
                </a:lnTo>
                <a:cubicBezTo>
                  <a:pt x="21169" y="19619"/>
                  <a:pt x="21212" y="19383"/>
                  <a:pt x="21410" y="19398"/>
                </a:cubicBezTo>
                <a:lnTo>
                  <a:pt x="21500" y="19363"/>
                </a:lnTo>
                <a:cubicBezTo>
                  <a:pt x="21579" y="19125"/>
                  <a:pt x="21593" y="17408"/>
                  <a:pt x="21575" y="10427"/>
                </a:cubicBezTo>
                <a:lnTo>
                  <a:pt x="21575" y="10404"/>
                </a:lnTo>
                <a:lnTo>
                  <a:pt x="21560" y="1468"/>
                </a:lnTo>
                <a:lnTo>
                  <a:pt x="21365" y="1136"/>
                </a:lnTo>
                <a:cubicBezTo>
                  <a:pt x="21135" y="748"/>
                  <a:pt x="20695" y="412"/>
                  <a:pt x="20161" y="195"/>
                </a:cubicBezTo>
                <a:cubicBezTo>
                  <a:pt x="20103" y="173"/>
                  <a:pt x="20040" y="143"/>
                  <a:pt x="19981" y="126"/>
                </a:cubicBezTo>
                <a:cubicBezTo>
                  <a:pt x="19796" y="74"/>
                  <a:pt x="19516" y="42"/>
                  <a:pt x="18822" y="23"/>
                </a:cubicBezTo>
                <a:lnTo>
                  <a:pt x="10971" y="0"/>
                </a:lnTo>
                <a:lnTo>
                  <a:pt x="6398" y="0"/>
                </a:lnTo>
                <a:lnTo>
                  <a:pt x="451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7" name="Image" descr="Image"/>
          <p:cNvPicPr>
            <a:picLocks noChangeAspect="1"/>
          </p:cNvPicPr>
          <p:nvPr/>
        </p:nvPicPr>
        <p:blipFill>
          <a:blip r:embed="rId7"/>
          <a:srcRect l="3816" t="1804" r="1962" b="2051"/>
          <a:stretch>
            <a:fillRect/>
          </a:stretch>
        </p:blipFill>
        <p:spPr>
          <a:xfrm>
            <a:off x="16965447" y="6231626"/>
            <a:ext cx="569421" cy="747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4517" y="0"/>
                </a:moveTo>
                <a:cubicBezTo>
                  <a:pt x="2758" y="11"/>
                  <a:pt x="1963" y="57"/>
                  <a:pt x="1554" y="149"/>
                </a:cubicBezTo>
                <a:cubicBezTo>
                  <a:pt x="1323" y="222"/>
                  <a:pt x="1085" y="330"/>
                  <a:pt x="877" y="470"/>
                </a:cubicBezTo>
                <a:cubicBezTo>
                  <a:pt x="867" y="478"/>
                  <a:pt x="858" y="486"/>
                  <a:pt x="847" y="493"/>
                </a:cubicBezTo>
                <a:cubicBezTo>
                  <a:pt x="627" y="650"/>
                  <a:pt x="379" y="908"/>
                  <a:pt x="261" y="1078"/>
                </a:cubicBezTo>
                <a:cubicBezTo>
                  <a:pt x="256" y="1085"/>
                  <a:pt x="235" y="1095"/>
                  <a:pt x="231" y="1101"/>
                </a:cubicBezTo>
                <a:lnTo>
                  <a:pt x="35" y="1411"/>
                </a:lnTo>
                <a:lnTo>
                  <a:pt x="5" y="10416"/>
                </a:lnTo>
                <a:cubicBezTo>
                  <a:pt x="-7" y="15059"/>
                  <a:pt x="5" y="17692"/>
                  <a:pt x="35" y="18778"/>
                </a:cubicBezTo>
                <a:cubicBezTo>
                  <a:pt x="38" y="18834"/>
                  <a:pt x="47" y="18929"/>
                  <a:pt x="50" y="18973"/>
                </a:cubicBezTo>
                <a:cubicBezTo>
                  <a:pt x="57" y="19157"/>
                  <a:pt x="56" y="19242"/>
                  <a:pt x="65" y="19283"/>
                </a:cubicBezTo>
                <a:cubicBezTo>
                  <a:pt x="75" y="19332"/>
                  <a:pt x="98" y="19372"/>
                  <a:pt x="110" y="19386"/>
                </a:cubicBezTo>
                <a:cubicBezTo>
                  <a:pt x="164" y="19374"/>
                  <a:pt x="230" y="19394"/>
                  <a:pt x="291" y="19432"/>
                </a:cubicBezTo>
                <a:cubicBezTo>
                  <a:pt x="391" y="19496"/>
                  <a:pt x="426" y="19721"/>
                  <a:pt x="426" y="20556"/>
                </a:cubicBezTo>
                <a:lnTo>
                  <a:pt x="426" y="21600"/>
                </a:lnTo>
                <a:lnTo>
                  <a:pt x="21169" y="21600"/>
                </a:lnTo>
                <a:lnTo>
                  <a:pt x="21169" y="21497"/>
                </a:lnTo>
                <a:lnTo>
                  <a:pt x="21169" y="20556"/>
                </a:lnTo>
                <a:cubicBezTo>
                  <a:pt x="21169" y="19619"/>
                  <a:pt x="21212" y="19383"/>
                  <a:pt x="21410" y="19398"/>
                </a:cubicBezTo>
                <a:lnTo>
                  <a:pt x="21500" y="19363"/>
                </a:lnTo>
                <a:cubicBezTo>
                  <a:pt x="21579" y="19125"/>
                  <a:pt x="21593" y="17408"/>
                  <a:pt x="21575" y="10427"/>
                </a:cubicBezTo>
                <a:lnTo>
                  <a:pt x="21575" y="10404"/>
                </a:lnTo>
                <a:lnTo>
                  <a:pt x="21560" y="1468"/>
                </a:lnTo>
                <a:lnTo>
                  <a:pt x="21365" y="1136"/>
                </a:lnTo>
                <a:cubicBezTo>
                  <a:pt x="21135" y="748"/>
                  <a:pt x="20695" y="412"/>
                  <a:pt x="20161" y="195"/>
                </a:cubicBezTo>
                <a:cubicBezTo>
                  <a:pt x="20103" y="173"/>
                  <a:pt x="20040" y="143"/>
                  <a:pt x="19981" y="126"/>
                </a:cubicBezTo>
                <a:cubicBezTo>
                  <a:pt x="19796" y="74"/>
                  <a:pt x="19516" y="42"/>
                  <a:pt x="18822" y="23"/>
                </a:cubicBezTo>
                <a:lnTo>
                  <a:pt x="10971" y="0"/>
                </a:lnTo>
                <a:lnTo>
                  <a:pt x="6398" y="0"/>
                </a:lnTo>
                <a:lnTo>
                  <a:pt x="4517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 advAuto="0"/>
      <p:bldP spid="333" grpId="0" animBg="1" advAuto="0"/>
      <p:bldP spid="334" grpId="0" animBg="1" advAuto="0"/>
      <p:bldP spid="335" grpId="0" animBg="1" advAuto="0"/>
      <p:bldP spid="336" grpId="0" animBg="1" advAuto="0"/>
      <p:bldP spid="337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Do these fallacies still hol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More challenges:</a:t>
            </a:r>
            <a:endParaRPr dirty="0"/>
          </a:p>
        </p:txBody>
      </p:sp>
      <p:sp>
        <p:nvSpPr>
          <p:cNvPr id="358" name="Networks still fail, intermittently and for prolonged period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Networks still fail, intermittently and for prolonged periods</a:t>
            </a:r>
          </a:p>
        </p:txBody>
      </p:sp>
      <p:sp>
        <p:nvSpPr>
          <p:cNvPr id="359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156" y="3765853"/>
            <a:ext cx="12228262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9" y="3765853"/>
            <a:ext cx="9883273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Do these fallacies still hol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And still more challenges</a:t>
            </a:r>
            <a:endParaRPr dirty="0"/>
          </a:p>
        </p:txBody>
      </p:sp>
      <p:sp>
        <p:nvSpPr>
          <p:cNvPr id="390" name="We still rely on other administrators, who are not infallib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We still rely on other administrators, who are not infallible</a:t>
            </a:r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965" y="3414764"/>
            <a:ext cx="1222826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320" y="3414764"/>
            <a:ext cx="6972301" cy="1064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ould we make {our software} distribute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Should we </a:t>
            </a:r>
            <a:r>
              <a:rPr lang="en-US" dirty="0"/>
              <a:t>still </a:t>
            </a:r>
            <a:r>
              <a:rPr dirty="0"/>
              <a:t>make our software distributed?</a:t>
            </a:r>
          </a:p>
        </p:txBody>
      </p:sp>
      <p:sp>
        <p:nvSpPr>
          <p:cNvPr id="395" name="Reflecting on goals + challenge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Reflecting on goals + challenges</a:t>
            </a:r>
          </a:p>
        </p:txBody>
      </p:sp>
      <p:sp>
        <p:nvSpPr>
          <p:cNvPr id="396" name="Do we need to store more data than one computer can stor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Do we need to store more data than one computer can store?</a:t>
            </a:r>
          </a:p>
          <a:p>
            <a:r>
              <a:rPr dirty="0"/>
              <a:t>Do we need to process requests faster than one computer can?</a:t>
            </a:r>
          </a:p>
          <a:p>
            <a:r>
              <a:rPr dirty="0"/>
              <a:t>Are we willing and able to take on these additional complications?</a:t>
            </a:r>
          </a:p>
          <a:p>
            <a:r>
              <a:rPr dirty="0"/>
              <a:t>Next lesson: what tools do we have at our disposal?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is a distributed system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 distributed system?</a:t>
            </a:r>
          </a:p>
        </p:txBody>
      </p:sp>
      <p:sp>
        <p:nvSpPr>
          <p:cNvPr id="13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08" y="6320874"/>
            <a:ext cx="6362033" cy="326428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onnection Line"/>
          <p:cNvSpPr/>
          <p:nvPr/>
        </p:nvSpPr>
        <p:spPr>
          <a:xfrm>
            <a:off x="7327679" y="5371576"/>
            <a:ext cx="3112169" cy="2581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505" y="11813"/>
                  <a:pt x="9705" y="19013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66" name="Connection Line"/>
          <p:cNvSpPr/>
          <p:nvPr/>
        </p:nvSpPr>
        <p:spPr>
          <a:xfrm>
            <a:off x="3286405" y="7953018"/>
            <a:ext cx="7153444" cy="21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580" y="7430"/>
                  <a:pt x="13780" y="23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67" name="Connection Line"/>
          <p:cNvSpPr/>
          <p:nvPr/>
        </p:nvSpPr>
        <p:spPr>
          <a:xfrm>
            <a:off x="7536226" y="7953018"/>
            <a:ext cx="2903622" cy="2582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648" y="9911"/>
                  <a:pt x="10848" y="271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68" name="Connection Line"/>
          <p:cNvSpPr/>
          <p:nvPr/>
        </p:nvSpPr>
        <p:spPr>
          <a:xfrm>
            <a:off x="3125984" y="5692418"/>
            <a:ext cx="7313864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397" y="13172"/>
                  <a:pt x="13597" y="2037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69" name="Connection Line"/>
          <p:cNvSpPr/>
          <p:nvPr/>
        </p:nvSpPr>
        <p:spPr>
          <a:xfrm>
            <a:off x="3286405" y="9479074"/>
            <a:ext cx="4249822" cy="1056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40" extrusionOk="0">
                <a:moveTo>
                  <a:pt x="0" y="9452"/>
                </a:moveTo>
                <a:cubicBezTo>
                  <a:pt x="10350" y="-5160"/>
                  <a:pt x="17550" y="-2831"/>
                  <a:pt x="21600" y="1644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0" name="Connection Line"/>
          <p:cNvSpPr/>
          <p:nvPr/>
        </p:nvSpPr>
        <p:spPr>
          <a:xfrm>
            <a:off x="3125984" y="5692418"/>
            <a:ext cx="1913042" cy="439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7" h="21600" extrusionOk="0">
                <a:moveTo>
                  <a:pt x="1359" y="21600"/>
                </a:moveTo>
                <a:cubicBezTo>
                  <a:pt x="21600" y="13532"/>
                  <a:pt x="21147" y="6332"/>
                  <a:pt x="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4003" y="6700432"/>
            <a:ext cx="2156986" cy="2156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45" y="3875685"/>
            <a:ext cx="2156987" cy="2156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24" y="4180485"/>
            <a:ext cx="2156986" cy="2156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45" y="9873365"/>
            <a:ext cx="2156987" cy="215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140" y="9426254"/>
            <a:ext cx="2156986" cy="2156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Model:…"/>
          <p:cNvGrpSpPr/>
          <p:nvPr/>
        </p:nvGrpSpPr>
        <p:grpSpPr>
          <a:xfrm>
            <a:off x="2438345" y="12043527"/>
            <a:ext cx="8592160" cy="1778001"/>
            <a:chOff x="0" y="0"/>
            <a:chExt cx="8592159" cy="1778000"/>
          </a:xfrm>
        </p:grpSpPr>
        <p:sp>
          <p:nvSpPr>
            <p:cNvPr id="148" name="Model:…"/>
            <p:cNvSpPr txBox="1"/>
            <p:nvPr/>
          </p:nvSpPr>
          <p:spPr>
            <a:xfrm>
              <a:off x="215900" y="139700"/>
              <a:ext cx="816036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defRPr sz="3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Model:</a:t>
              </a:r>
            </a:p>
            <a:p>
              <a:pPr defTabSz="584200">
                <a:defRPr sz="3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Many servers talking through a network</a:t>
              </a:r>
            </a:p>
          </p:txBody>
        </p:sp>
        <p:pic>
          <p:nvPicPr>
            <p:cNvPr id="147" name="Model:… Model:Many servers talking through a network" descr="Model:… Model:Many servers talking through a network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8592160" cy="1778000"/>
            </a:xfrm>
            <a:prstGeom prst="rect">
              <a:avLst/>
            </a:prstGeom>
            <a:effectLst/>
          </p:spPr>
        </p:pic>
      </p:grpSp>
      <p:pic>
        <p:nvPicPr>
          <p:cNvPr id="1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1559" y="6320874"/>
            <a:ext cx="6362033" cy="326428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Connection Line"/>
          <p:cNvSpPr/>
          <p:nvPr/>
        </p:nvSpPr>
        <p:spPr>
          <a:xfrm>
            <a:off x="18375830" y="5371576"/>
            <a:ext cx="3112169" cy="2581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505" y="11813"/>
                  <a:pt x="9705" y="19013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2" name="Connection Line"/>
          <p:cNvSpPr/>
          <p:nvPr/>
        </p:nvSpPr>
        <p:spPr>
          <a:xfrm>
            <a:off x="14334556" y="7953018"/>
            <a:ext cx="7153443" cy="213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580" y="7430"/>
                  <a:pt x="13780" y="230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3" name="Connection Line"/>
          <p:cNvSpPr/>
          <p:nvPr/>
        </p:nvSpPr>
        <p:spPr>
          <a:xfrm>
            <a:off x="18584377" y="7953018"/>
            <a:ext cx="2903622" cy="2582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648" y="9911"/>
                  <a:pt x="10848" y="271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4" name="Connection Line"/>
          <p:cNvSpPr/>
          <p:nvPr/>
        </p:nvSpPr>
        <p:spPr>
          <a:xfrm>
            <a:off x="14174134" y="5692418"/>
            <a:ext cx="7313864" cy="226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397" y="13172"/>
                  <a:pt x="13597" y="20372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5" name="Connection Line"/>
          <p:cNvSpPr/>
          <p:nvPr/>
        </p:nvSpPr>
        <p:spPr>
          <a:xfrm>
            <a:off x="14334556" y="9479074"/>
            <a:ext cx="4249822" cy="1056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40" extrusionOk="0">
                <a:moveTo>
                  <a:pt x="0" y="9452"/>
                </a:moveTo>
                <a:cubicBezTo>
                  <a:pt x="10350" y="-5160"/>
                  <a:pt x="17550" y="-2831"/>
                  <a:pt x="21600" y="1644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6" name="Connection Line"/>
          <p:cNvSpPr/>
          <p:nvPr/>
        </p:nvSpPr>
        <p:spPr>
          <a:xfrm>
            <a:off x="14174134" y="5692418"/>
            <a:ext cx="1913042" cy="439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7" h="21600" extrusionOk="0">
                <a:moveTo>
                  <a:pt x="1359" y="21600"/>
                </a:moveTo>
                <a:cubicBezTo>
                  <a:pt x="21600" y="13532"/>
                  <a:pt x="21147" y="6332"/>
                  <a:pt x="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2153" y="6700432"/>
            <a:ext cx="2156987" cy="2156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7996" y="9873365"/>
            <a:ext cx="2156986" cy="215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2747" y="4771031"/>
            <a:ext cx="1842775" cy="184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5102" y="4407216"/>
            <a:ext cx="1842776" cy="184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7032" y="9310503"/>
            <a:ext cx="1842775" cy="18427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Model:…"/>
          <p:cNvGrpSpPr/>
          <p:nvPr/>
        </p:nvGrpSpPr>
        <p:grpSpPr>
          <a:xfrm>
            <a:off x="12615804" y="12043527"/>
            <a:ext cx="10955427" cy="1778001"/>
            <a:chOff x="0" y="0"/>
            <a:chExt cx="10955426" cy="1778000"/>
          </a:xfrm>
        </p:grpSpPr>
        <p:sp>
          <p:nvSpPr>
            <p:cNvPr id="163" name="Model:…"/>
            <p:cNvSpPr txBox="1"/>
            <p:nvPr/>
          </p:nvSpPr>
          <p:spPr>
            <a:xfrm>
              <a:off x="215899" y="139700"/>
              <a:ext cx="10523628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defRPr sz="3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Model:</a:t>
              </a:r>
            </a:p>
            <a:p>
              <a:pPr defTabSz="584200">
                <a:defRPr sz="3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Many servers and clients talking through a network</a:t>
              </a:r>
            </a:p>
          </p:txBody>
        </p:sp>
        <p:pic>
          <p:nvPicPr>
            <p:cNvPr id="162" name="Model:… Model:Many servers and clients talking through a network" descr="Model:… Model:Many servers and clients talking through a network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0"/>
              <a:ext cx="10955428" cy="1778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y expand to distributed system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Why expand to distributed systems?</a:t>
            </a:r>
          </a:p>
        </p:txBody>
      </p:sp>
      <p:sp>
        <p:nvSpPr>
          <p:cNvPr id="181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2" name="Scal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Scalability</a:t>
            </a:r>
          </a:p>
          <a:p>
            <a:r>
              <a:rPr dirty="0"/>
              <a:t>Performance</a:t>
            </a:r>
          </a:p>
          <a:p>
            <a:r>
              <a:rPr dirty="0"/>
              <a:t>Latency</a:t>
            </a:r>
          </a:p>
          <a:p>
            <a:r>
              <a:rPr dirty="0"/>
              <a:t>Availability</a:t>
            </a:r>
          </a:p>
          <a:p>
            <a:r>
              <a:rPr dirty="0"/>
              <a:t>Fault Tolerance</a:t>
            </a:r>
          </a:p>
        </p:txBody>
      </p:sp>
      <p:sp>
        <p:nvSpPr>
          <p:cNvPr id="183" name="“Distributed Systems for Fun and Profit”, Takada"/>
          <p:cNvSpPr txBox="1"/>
          <p:nvPr/>
        </p:nvSpPr>
        <p:spPr>
          <a:xfrm>
            <a:off x="6990133" y="12138066"/>
            <a:ext cx="886594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 u="sng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“Distributed Systems for Fun and Profit”, Takada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FB7B-7D95-F447-993E-956EE137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Domain Name System (DNS)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6B979-2EF0-B84B-85AB-FC42D35521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ED837-618A-B646-AA09-6912901B1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Nodes (hosts) on a network are identified by IP addresses</a:t>
            </a:r>
          </a:p>
          <a:p>
            <a:r>
              <a:rPr lang="en-US" dirty="0"/>
              <a:t>E.g.: 142.251.41.4</a:t>
            </a:r>
          </a:p>
          <a:p>
            <a:r>
              <a:rPr lang="en-US" dirty="0"/>
              <a:t>We humans prefer something easier to remember: </a:t>
            </a:r>
            <a:r>
              <a:rPr lang="en-US" dirty="0" err="1"/>
              <a:t>calendar.google.com</a:t>
            </a:r>
            <a:r>
              <a:rPr lang="en-US" dirty="0"/>
              <a:t>, </a:t>
            </a:r>
            <a:r>
              <a:rPr lang="en-US" dirty="0" err="1"/>
              <a:t>facebook.com</a:t>
            </a:r>
            <a:r>
              <a:rPr lang="en-US" dirty="0"/>
              <a:t>, </a:t>
            </a:r>
            <a:r>
              <a:rPr lang="en-US" dirty="0" err="1"/>
              <a:t>www.khoury.northeastern.edu</a:t>
            </a:r>
            <a:endParaRPr lang="en-US" dirty="0"/>
          </a:p>
          <a:p>
            <a:r>
              <a:rPr lang="en-US" dirty="0"/>
              <a:t>We need to keep a directory of domain names and their addresses</a:t>
            </a:r>
          </a:p>
          <a:p>
            <a:r>
              <a:rPr lang="en-US" dirty="0"/>
              <a:t>We also need to make sure everybody gets directed to the correct host</a:t>
            </a:r>
          </a:p>
        </p:txBody>
      </p:sp>
    </p:spTree>
    <p:extLst>
      <p:ext uri="{BB962C8B-B14F-4D97-AF65-F5344CB8AC3E}">
        <p14:creationId xmlns:p14="http://schemas.microsoft.com/office/powerpoint/2010/main" val="272138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ow do we find data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Example: Domain Name System (DNS)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0A44A-94D8-394C-8FBE-49873B1F7A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1" name="DNS - Domain Name System - responsible for mapping IP address to human-readable domain nam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Need to handle millions of DNS queries per second</a:t>
            </a:r>
          </a:p>
          <a:p>
            <a:r>
              <a:rPr dirty="0"/>
              <a:t>Not immediately obvious how to scale: how do we maintain </a:t>
            </a:r>
            <a:r>
              <a:rPr lang="en-US" dirty="0"/>
              <a:t>replication</a:t>
            </a:r>
            <a:r>
              <a:rPr dirty="0"/>
              <a:t>, some measure of consistency?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692" y="10293671"/>
            <a:ext cx="1814728" cy="18147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"/>
          <p:cNvGrpSpPr/>
          <p:nvPr/>
        </p:nvGrpSpPr>
        <p:grpSpPr>
          <a:xfrm>
            <a:off x="14506192" y="8384482"/>
            <a:ext cx="2482343" cy="2424686"/>
            <a:chOff x="523430" y="402495"/>
            <a:chExt cx="2482341" cy="2424684"/>
          </a:xfrm>
        </p:grpSpPr>
        <p:pic>
          <p:nvPicPr>
            <p:cNvPr id="17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430" y="402495"/>
              <a:ext cx="2424686" cy="2424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DNS Server"/>
            <p:cNvSpPr/>
            <p:nvPr/>
          </p:nvSpPr>
          <p:spPr>
            <a:xfrm>
              <a:off x="1735772" y="4524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50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DNS Server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8943460" y="9614022"/>
            <a:ext cx="5265017" cy="1397794"/>
            <a:chOff x="0" y="713719"/>
            <a:chExt cx="5265015" cy="1397792"/>
          </a:xfrm>
        </p:grpSpPr>
        <p:sp>
          <p:nvSpPr>
            <p:cNvPr id="178" name="facebook.com?"/>
            <p:cNvSpPr/>
            <p:nvPr/>
          </p:nvSpPr>
          <p:spPr>
            <a:xfrm>
              <a:off x="2363495" y="894838"/>
              <a:ext cx="1497571" cy="99150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sz="50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>
                  <a:hlinkClick r:id="rId4"/>
                </a:rPr>
                <a:t>facebook.com</a:t>
              </a:r>
              <a:r>
                <a:t>?</a:t>
              </a:r>
            </a:p>
          </p:txBody>
        </p:sp>
        <p:sp>
          <p:nvSpPr>
            <p:cNvPr id="179" name="Line"/>
            <p:cNvSpPr/>
            <p:nvPr/>
          </p:nvSpPr>
          <p:spPr>
            <a:xfrm flipV="1">
              <a:off x="-1" y="713719"/>
              <a:ext cx="5265017" cy="139779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9052860" y="10492508"/>
            <a:ext cx="5523510" cy="1396000"/>
            <a:chOff x="0" y="432192"/>
            <a:chExt cx="5523508" cy="1395998"/>
          </a:xfrm>
        </p:grpSpPr>
        <p:sp>
          <p:nvSpPr>
            <p:cNvPr id="181" name="31.13.66.35"/>
            <p:cNvSpPr/>
            <p:nvPr/>
          </p:nvSpPr>
          <p:spPr>
            <a:xfrm>
              <a:off x="2539636" y="792993"/>
              <a:ext cx="1497570" cy="99150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50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31.13.66.35</a:t>
              </a:r>
            </a:p>
          </p:txBody>
        </p:sp>
        <p:sp>
          <p:nvSpPr>
            <p:cNvPr id="182" name="Line"/>
            <p:cNvSpPr/>
            <p:nvPr/>
          </p:nvSpPr>
          <p:spPr>
            <a:xfrm flipH="1">
              <a:off x="-1" y="432192"/>
              <a:ext cx="5523510" cy="13960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642937"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pic>
        <p:nvPicPr>
          <p:cNvPr id="18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193" y="8511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193" y="8638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193" y="8765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4193" y="8892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193" y="9019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193" y="9146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193" y="9273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193" y="9400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193" y="9527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193" y="9654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3193" y="9781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0193" y="9908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193" y="10035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193" y="10162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193" y="10289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193" y="10416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193" y="10543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2193" y="10670482"/>
            <a:ext cx="2424686" cy="2424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193" y="10797482"/>
            <a:ext cx="2424686" cy="24246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289144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  <p:bldP spid="183" grpId="0" animBg="1" advAuto="0"/>
      <p:bldP spid="184" grpId="0" animBg="1" advAuto="0"/>
      <p:bldP spid="185" grpId="0" animBg="1" advAuto="0"/>
      <p:bldP spid="186" grpId="0" animBg="1" advAuto="0"/>
      <p:bldP spid="187" grpId="0" animBg="1" advAuto="0"/>
      <p:bldP spid="188" grpId="0" animBg="1" advAuto="0"/>
      <p:bldP spid="189" grpId="0" animBg="1" advAuto="0"/>
      <p:bldP spid="190" grpId="0" animBg="1" advAuto="0"/>
      <p:bldP spid="191" grpId="0" animBg="1" advAuto="0"/>
      <p:bldP spid="192" grpId="0" animBg="1" advAuto="0"/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1" grpId="0" animBg="1" advAuto="0"/>
      <p:bldP spid="20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206500" y="2512663"/>
            <a:ext cx="21971000" cy="999185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Obvious solution: Use a Local file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Keep local copy of mapping from all hosts to all IPs (e.g., </a:t>
            </a:r>
            <a:r>
              <a:rPr lang="en-US" dirty="0">
                <a:sym typeface="Courier New"/>
              </a:rPr>
              <a:t>/</a:t>
            </a:r>
            <a:r>
              <a:rPr lang="en-US" dirty="0" err="1">
                <a:sym typeface="Courier New"/>
              </a:rPr>
              <a:t>etc</a:t>
            </a:r>
            <a:r>
              <a:rPr lang="en-US" dirty="0">
                <a:sym typeface="Courier New"/>
              </a:rPr>
              <a:t>/hosts</a:t>
            </a:r>
            <a:r>
              <a:rPr lang="en-US" dirty="0"/>
              <a:t>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Hosts change IPs regularly: Download file frequently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Lot of constant internet bandwidth use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IPv4 space is now full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32-bits: 4,294,967,296 addresses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At 1 byte per address, file would be 4GB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Not a lot of disk space (now, DNS introduced in the late 80s)</a:t>
            </a:r>
          </a:p>
        </p:txBody>
      </p:sp>
      <p:sp>
        <p:nvSpPr>
          <p:cNvPr id="237" name="Google Shape;85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238" name="Google Shape;87;p17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64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93;p18"/>
          <p:cNvSpPr txBox="1">
            <a:spLocks noGrp="1"/>
          </p:cNvSpPr>
          <p:nvPr>
            <p:ph type="body" idx="1"/>
          </p:nvPr>
        </p:nvSpPr>
        <p:spPr>
          <a:xfrm>
            <a:off x="1206500" y="2512663"/>
            <a:ext cx="21971000" cy="999185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Obvious solution: Use a Local file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Keep local copy of mapping from all hosts to all IPs (e.g., </a:t>
            </a:r>
            <a:r>
              <a:rPr lang="en-US" dirty="0">
                <a:sym typeface="Courier New"/>
              </a:rPr>
              <a:t>/</a:t>
            </a:r>
            <a:r>
              <a:rPr lang="en-US" dirty="0" err="1">
                <a:sym typeface="Courier New"/>
              </a:rPr>
              <a:t>etc</a:t>
            </a:r>
            <a:r>
              <a:rPr lang="en-US" dirty="0">
                <a:sym typeface="Courier New"/>
              </a:rPr>
              <a:t>/hosts</a:t>
            </a:r>
            <a:r>
              <a:rPr lang="en-US" dirty="0"/>
              <a:t>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Hosts change IPs regularly: Download file frequently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Lot of constant internet bandwidth use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IPv4 space is now full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32-bits: 4,294,967,296 addresses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At 1 byte per address, file would be 4GB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Not a lot of disk space (now, DNS introduced in the late 80s)</a:t>
            </a:r>
          </a:p>
        </p:txBody>
      </p:sp>
      <p:sp>
        <p:nvSpPr>
          <p:cNvPr id="244" name="Google Shape;92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System</a:t>
            </a:r>
          </a:p>
        </p:txBody>
      </p:sp>
      <p:sp>
        <p:nvSpPr>
          <p:cNvPr id="245" name="Google Shape;97;p18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8</a:t>
            </a:fld>
            <a:endParaRPr lang="en-US"/>
          </a:p>
        </p:txBody>
      </p:sp>
      <p:pic>
        <p:nvPicPr>
          <p:cNvPr id="241" name="Google Shape;94;p18" descr="Google Shape;94;p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48" y="8130309"/>
            <a:ext cx="8296153" cy="6222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oogle Shape;95;p18" descr="Google Shape;95;p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599" y="8063052"/>
            <a:ext cx="8296153" cy="477344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Google Shape;96;p18"/>
          <p:cNvSpPr txBox="1"/>
          <p:nvPr/>
        </p:nvSpPr>
        <p:spPr>
          <a:xfrm>
            <a:off x="15072090" y="5811314"/>
            <a:ext cx="8734802" cy="2093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>
              <a:defRPr sz="60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 need 200x of these to hold 4GB: $270K+</a:t>
            </a:r>
          </a:p>
        </p:txBody>
      </p:sp>
    </p:spTree>
    <p:extLst>
      <p:ext uri="{BB962C8B-B14F-4D97-AF65-F5344CB8AC3E}">
        <p14:creationId xmlns:p14="http://schemas.microsoft.com/office/powerpoint/2010/main" val="416380151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 advAuto="0"/>
      <p:bldP spid="242" grpId="0" animBg="1" advAuto="0"/>
      <p:bldP spid="24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102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System</a:t>
            </a:r>
          </a:p>
        </p:txBody>
      </p:sp>
      <p:sp>
        <p:nvSpPr>
          <p:cNvPr id="249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206500" y="2512663"/>
            <a:ext cx="21971000" cy="999185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Obvious solution: Use a Local file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Keep local copy of mapping from all hosts to all IPs (e.g., </a:t>
            </a:r>
            <a:r>
              <a:rPr lang="en-US" dirty="0">
                <a:sym typeface="Courier New"/>
              </a:rPr>
              <a:t>/</a:t>
            </a:r>
            <a:r>
              <a:rPr lang="en-US" dirty="0" err="1">
                <a:sym typeface="Courier New"/>
              </a:rPr>
              <a:t>etc</a:t>
            </a:r>
            <a:r>
              <a:rPr lang="en-US" dirty="0">
                <a:sym typeface="Courier New"/>
              </a:rPr>
              <a:t>/hosts</a:t>
            </a:r>
            <a:r>
              <a:rPr lang="en-US" dirty="0"/>
              <a:t>)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Hosts change IPs regularly: Download file frequently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IPv4 space is now full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32-bits: 4,294,967,296 addresses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At 1 byte per address, file would be 4GB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Not a lot of disk space (now, DNS introduced in the late 80s)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But a lot of constant internet bandwidth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More names than IPs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Aliases</a:t>
            </a:r>
          </a:p>
          <a:p>
            <a:pPr lvl="1">
              <a:spcBef>
                <a:spcPts val="1800"/>
              </a:spcBef>
            </a:pPr>
            <a:r>
              <a:rPr lang="en-US" b="1" dirty="0"/>
              <a:t>Not scalable!</a:t>
            </a:r>
          </a:p>
        </p:txBody>
      </p:sp>
      <p:sp>
        <p:nvSpPr>
          <p:cNvPr id="251" name="Google Shape;104;p19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94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1819</Words>
  <Application>Microsoft Office PowerPoint</Application>
  <PresentationFormat>Custom</PresentationFormat>
  <Paragraphs>210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Helvetica</vt:lpstr>
      <vt:lpstr>Helvetica Light</vt:lpstr>
      <vt:lpstr>Helvetica Neue</vt:lpstr>
      <vt:lpstr>Helvetica Neue Medium</vt:lpstr>
      <vt:lpstr>21_BasicWhite</vt:lpstr>
      <vt:lpstr>CS 4530 Software Engineering</vt:lpstr>
      <vt:lpstr>Learning Objectives for this Lesson</vt:lpstr>
      <vt:lpstr>What is a distributed system?</vt:lpstr>
      <vt:lpstr>Why expand to distributed systems?</vt:lpstr>
      <vt:lpstr>Example: Domain Name System (DNS)</vt:lpstr>
      <vt:lpstr>Example: Domain Name System (DNS)</vt:lpstr>
      <vt:lpstr>Domain Name System</vt:lpstr>
      <vt:lpstr>Domain Name System</vt:lpstr>
      <vt:lpstr>Domain Name System</vt:lpstr>
      <vt:lpstr>Domain Name System</vt:lpstr>
      <vt:lpstr>DNS as a distributed system</vt:lpstr>
      <vt:lpstr>Distributed Systems Goals</vt:lpstr>
      <vt:lpstr>Distributed Systems Goals</vt:lpstr>
      <vt:lpstr>Distributed Systems Goals</vt:lpstr>
      <vt:lpstr>Distributed Systems Goals</vt:lpstr>
      <vt:lpstr>Distributed Systems Goals</vt:lpstr>
      <vt:lpstr>Challenges</vt:lpstr>
      <vt:lpstr>Challenges</vt:lpstr>
      <vt:lpstr>Challenges</vt:lpstr>
      <vt:lpstr>Challenges</vt:lpstr>
      <vt:lpstr>More challenges:</vt:lpstr>
      <vt:lpstr>And still more challenges</vt:lpstr>
      <vt:lpstr>Should we still make our software distributed?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4530 Software Engineering</dc:title>
  <cp:lastModifiedBy>Mitchell Wand</cp:lastModifiedBy>
  <cp:revision>13</cp:revision>
  <dcterms:modified xsi:type="dcterms:W3CDTF">2022-03-21T19:39:34Z</dcterms:modified>
</cp:coreProperties>
</file>